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10830" r:id="rId2"/>
    <p:sldId id="10831" r:id="rId3"/>
    <p:sldId id="10833" r:id="rId4"/>
    <p:sldId id="10834" r:id="rId5"/>
    <p:sldId id="10835" r:id="rId6"/>
    <p:sldId id="10837" r:id="rId7"/>
    <p:sldId id="10838" r:id="rId8"/>
    <p:sldId id="10839" r:id="rId9"/>
    <p:sldId id="10841" r:id="rId10"/>
    <p:sldId id="10840" r:id="rId11"/>
    <p:sldId id="10842" r:id="rId12"/>
    <p:sldId id="10843" r:id="rId13"/>
    <p:sldId id="10844" r:id="rId14"/>
    <p:sldId id="10832" r:id="rId15"/>
    <p:sldId id="10845" r:id="rId16"/>
    <p:sldId id="10846" r:id="rId17"/>
    <p:sldId id="10848" r:id="rId18"/>
    <p:sldId id="10847" r:id="rId19"/>
    <p:sldId id="1083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75676C78-C77E-C243-A11E-DD8D63A622C5}">
          <p14:sldIdLst>
            <p14:sldId id="10830"/>
            <p14:sldId id="10831"/>
            <p14:sldId id="10833"/>
            <p14:sldId id="10834"/>
            <p14:sldId id="10835"/>
            <p14:sldId id="10837"/>
            <p14:sldId id="10838"/>
            <p14:sldId id="10839"/>
            <p14:sldId id="10841"/>
            <p14:sldId id="10840"/>
            <p14:sldId id="10842"/>
            <p14:sldId id="10843"/>
            <p14:sldId id="10844"/>
            <p14:sldId id="10832"/>
            <p14:sldId id="10845"/>
            <p14:sldId id="10846"/>
            <p14:sldId id="10848"/>
            <p14:sldId id="10847"/>
            <p14:sldId id="1083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39"/>
    <p:restoredTop sz="84150"/>
  </p:normalViewPr>
  <p:slideViewPr>
    <p:cSldViewPr snapToObjects="1">
      <p:cViewPr>
        <p:scale>
          <a:sx n="100" d="100"/>
          <a:sy n="100" d="100"/>
        </p:scale>
        <p:origin x="1592" y="4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tiff>
</file>

<file path=ppt/media/image11.jpeg>
</file>

<file path=ppt/media/image2.png>
</file>

<file path=ppt/media/image3.png>
</file>

<file path=ppt/media/image4.tiff>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61299A-533C-E04E-9FE1-DE5967DC140F}" type="datetimeFigureOut">
              <a:rPr lang="en-US" smtClean="0"/>
              <a:t>11/8/19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089D90-5798-F946-A692-BBAAB6D56E6E}" type="slidenum">
              <a:rPr lang="en-US" smtClean="0"/>
              <a:t>‹#›</a:t>
            </a:fld>
            <a:endParaRPr lang="en-US"/>
          </a:p>
        </p:txBody>
      </p:sp>
    </p:spTree>
    <p:extLst>
      <p:ext uri="{BB962C8B-B14F-4D97-AF65-F5344CB8AC3E}">
        <p14:creationId xmlns:p14="http://schemas.microsoft.com/office/powerpoint/2010/main" val="9194051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Mention Ajax systems, that wrote their own operating system for their products</a:t>
            </a:r>
          </a:p>
        </p:txBody>
      </p:sp>
      <p:sp>
        <p:nvSpPr>
          <p:cNvPr id="4" name="Slide Number Placeholder 3"/>
          <p:cNvSpPr>
            <a:spLocks noGrp="1"/>
          </p:cNvSpPr>
          <p:nvPr>
            <p:ph type="sldNum" sz="quarter" idx="5"/>
          </p:nvPr>
        </p:nvSpPr>
        <p:spPr/>
        <p:txBody>
          <a:bodyPr/>
          <a:lstStyle/>
          <a:p>
            <a:fld id="{EC089D90-5798-F946-A692-BBAAB6D56E6E}" type="slidenum">
              <a:rPr lang="en-US" smtClean="0"/>
              <a:t>4</a:t>
            </a:fld>
            <a:endParaRPr lang="en-US"/>
          </a:p>
        </p:txBody>
      </p:sp>
    </p:spTree>
    <p:extLst>
      <p:ext uri="{BB962C8B-B14F-4D97-AF65-F5344CB8AC3E}">
        <p14:creationId xmlns:p14="http://schemas.microsoft.com/office/powerpoint/2010/main" val="25229914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Open text editor with </a:t>
            </a:r>
            <a:r>
              <a:rPr lang="en-US" sz="1200" kern="1200" dirty="0" err="1">
                <a:solidFill>
                  <a:schemeClr val="tx1"/>
                </a:solidFill>
                <a:effectLst/>
                <a:latin typeface="+mn-lt"/>
                <a:ea typeface="+mn-ea"/>
                <a:cs typeface="+mn-cs"/>
              </a:rPr>
              <a:t>linux</a:t>
            </a:r>
            <a:r>
              <a:rPr lang="en-US" sz="1200" kern="1200" dirty="0">
                <a:solidFill>
                  <a:schemeClr val="tx1"/>
                </a:solidFill>
                <a:effectLst/>
                <a:latin typeface="+mn-lt"/>
                <a:ea typeface="+mn-ea"/>
                <a:cs typeface="+mn-cs"/>
              </a:rPr>
              <a:t> kernel here and show </a:t>
            </a:r>
            <a:r>
              <a:rPr lang="en-US" sz="1200" kern="1200" dirty="0" err="1">
                <a:solidFill>
                  <a:schemeClr val="tx1"/>
                </a:solidFill>
                <a:effectLst/>
                <a:latin typeface="+mn-lt"/>
                <a:ea typeface="+mn-ea"/>
                <a:cs typeface="+mn-cs"/>
              </a:rPr>
              <a:t>file_operations</a:t>
            </a:r>
            <a:r>
              <a:rPr lang="en-US" sz="1200" kern="1200" dirty="0">
                <a:solidFill>
                  <a:schemeClr val="tx1"/>
                </a:solidFill>
                <a:effectLst/>
                <a:latin typeface="+mn-lt"/>
                <a:ea typeface="+mn-ea"/>
                <a:cs typeface="+mn-cs"/>
              </a:rPr>
              <a:t> structure in </a:t>
            </a:r>
            <a:r>
              <a:rPr lang="en-US" sz="1200" kern="1200" dirty="0" err="1">
                <a:solidFill>
                  <a:schemeClr val="tx1"/>
                </a:solidFill>
                <a:effectLst/>
                <a:latin typeface="+mn-lt"/>
                <a:ea typeface="+mn-ea"/>
                <a:cs typeface="+mn-cs"/>
              </a:rPr>
              <a:t>linux</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fs.h</a:t>
            </a:r>
            <a:r>
              <a:rPr lang="en-US" sz="1200" kern="1200" dirty="0">
                <a:solidFill>
                  <a:schemeClr val="tx1"/>
                </a:solidFill>
                <a:effectLst/>
                <a:latin typeface="+mn-lt"/>
                <a:ea typeface="+mn-ea"/>
                <a:cs typeface="+mn-cs"/>
              </a:rPr>
              <a:t> startling from line 1814; </a:t>
            </a:r>
            <a:r>
              <a:rPr lang="en-US" sz="1200" kern="1200" dirty="0" err="1">
                <a:solidFill>
                  <a:schemeClr val="tx1"/>
                </a:solidFill>
                <a:effectLst/>
                <a:latin typeface="+mn-lt"/>
                <a:ea typeface="+mn-ea"/>
                <a:cs typeface="+mn-cs"/>
              </a:rPr>
              <a:t>emphasise</a:t>
            </a:r>
            <a:r>
              <a:rPr lang="en-US" sz="1200" kern="1200" dirty="0">
                <a:solidFill>
                  <a:schemeClr val="tx1"/>
                </a:solidFill>
                <a:effectLst/>
                <a:latin typeface="+mn-lt"/>
                <a:ea typeface="+mn-ea"/>
                <a:cs typeface="+mn-cs"/>
              </a:rPr>
              <a:t> that Linus Torvalds has touched that line 15 years ago.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err="1">
                <a:solidFill>
                  <a:schemeClr val="tx1"/>
                </a:solidFill>
                <a:effectLst/>
                <a:latin typeface="+mn-lt"/>
                <a:ea typeface="+mn-ea"/>
                <a:cs typeface="+mn-cs"/>
              </a:rPr>
              <a:t>cdev.h</a:t>
            </a:r>
            <a:r>
              <a:rPr lang="en-US" sz="1200" kern="1200" dirty="0">
                <a:solidFill>
                  <a:schemeClr val="tx1"/>
                </a:solidFill>
                <a:effectLst/>
                <a:latin typeface="+mn-lt"/>
                <a:ea typeface="+mn-ea"/>
                <a:cs typeface="+mn-cs"/>
              </a:rPr>
              <a:t> in include/</a:t>
            </a:r>
            <a:r>
              <a:rPr lang="en-US" sz="1200" kern="1200" dirty="0" err="1">
                <a:solidFill>
                  <a:schemeClr val="tx1"/>
                </a:solidFill>
                <a:effectLst/>
                <a:latin typeface="+mn-lt"/>
                <a:ea typeface="+mn-ea"/>
                <a:cs typeface="+mn-cs"/>
              </a:rPr>
              <a:t>linux</a:t>
            </a:r>
            <a:r>
              <a:rPr lang="en-US" sz="1200" kern="1200" dirty="0">
                <a:solidFill>
                  <a:schemeClr val="tx1"/>
                </a:solidFill>
                <a:effectLst/>
                <a:latin typeface="+mn-lt"/>
                <a:ea typeface="+mn-ea"/>
                <a:cs typeface="+mn-cs"/>
              </a:rPr>
              <a:t>/</a:t>
            </a:r>
            <a:r>
              <a:rPr lang="en-US" sz="1200" kern="1200" err="1">
                <a:solidFill>
                  <a:schemeClr val="tx1"/>
                </a:solidFill>
                <a:effectLst/>
                <a:latin typeface="+mn-lt"/>
                <a:ea typeface="+mn-ea"/>
                <a:cs typeface="+mn-cs"/>
              </a:rPr>
              <a:t>cdev</a:t>
            </a:r>
            <a:r>
              <a:rPr lang="en-US" sz="1200" kern="1200">
                <a:solidFill>
                  <a:schemeClr val="tx1"/>
                </a:solidFill>
                <a:effectLst/>
                <a:latin typeface="+mn-lt"/>
                <a:ea typeface="+mn-ea"/>
                <a:cs typeface="+mn-cs"/>
              </a:rPr>
              <a:t>.h</a:t>
            </a:r>
            <a:endParaRPr lang="en-US" dirty="0"/>
          </a:p>
        </p:txBody>
      </p:sp>
      <p:sp>
        <p:nvSpPr>
          <p:cNvPr id="4" name="Slide Number Placeholder 3"/>
          <p:cNvSpPr>
            <a:spLocks noGrp="1"/>
          </p:cNvSpPr>
          <p:nvPr>
            <p:ph type="sldNum" sz="quarter" idx="5"/>
          </p:nvPr>
        </p:nvSpPr>
        <p:spPr/>
        <p:txBody>
          <a:bodyPr/>
          <a:lstStyle/>
          <a:p>
            <a:fld id="{EC089D90-5798-F946-A692-BBAAB6D56E6E}" type="slidenum">
              <a:rPr lang="en-US" smtClean="0"/>
              <a:t>17</a:t>
            </a:fld>
            <a:endParaRPr lang="en-US"/>
          </a:p>
        </p:txBody>
      </p:sp>
    </p:spTree>
    <p:extLst>
      <p:ext uri="{BB962C8B-B14F-4D97-AF65-F5344CB8AC3E}">
        <p14:creationId xmlns:p14="http://schemas.microsoft.com/office/powerpoint/2010/main" val="42581592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character of the first column in figure 6 identifies the type of a device. Device files for character drivers are identified by a “c” which stands for character. Block devices are identified by a “b” which stands for block. </a:t>
            </a:r>
            <a:endParaRPr lang="en-US" dirty="0"/>
          </a:p>
          <a:p>
            <a:endParaRPr lang="en-US" dirty="0"/>
          </a:p>
        </p:txBody>
      </p:sp>
      <p:sp>
        <p:nvSpPr>
          <p:cNvPr id="4" name="Slide Number Placeholder 3"/>
          <p:cNvSpPr>
            <a:spLocks noGrp="1"/>
          </p:cNvSpPr>
          <p:nvPr>
            <p:ph type="sldNum" sz="quarter" idx="5"/>
          </p:nvPr>
        </p:nvSpPr>
        <p:spPr/>
        <p:txBody>
          <a:bodyPr/>
          <a:lstStyle/>
          <a:p>
            <a:fld id="{EC089D90-5798-F946-A692-BBAAB6D56E6E}" type="slidenum">
              <a:rPr lang="en-US" smtClean="0"/>
              <a:t>18</a:t>
            </a:fld>
            <a:endParaRPr lang="en-US"/>
          </a:p>
        </p:txBody>
      </p:sp>
    </p:spTree>
    <p:extLst>
      <p:ext uri="{BB962C8B-B14F-4D97-AF65-F5344CB8AC3E}">
        <p14:creationId xmlns:p14="http://schemas.microsoft.com/office/powerpoint/2010/main" val="27396637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MM - provides a mapping between process memory references and the machine's physical memory. The memory manager subsystem maintains this mapping on a per process basis, so that two processes can access the same virtual memory address and actually use different physical memory locations. In addition, the memory manager subsystem supports swapping; it moves unused memory pages to persistent storage to allow the computer to support more virtual memory than there is physical memory.</a:t>
            </a:r>
            <a:endParaRPr lang="en-US" dirty="0"/>
          </a:p>
        </p:txBody>
      </p:sp>
      <p:sp>
        <p:nvSpPr>
          <p:cNvPr id="4" name="Slide Number Placeholder 3"/>
          <p:cNvSpPr>
            <a:spLocks noGrp="1"/>
          </p:cNvSpPr>
          <p:nvPr>
            <p:ph type="sldNum" sz="quarter" idx="5"/>
          </p:nvPr>
        </p:nvSpPr>
        <p:spPr/>
        <p:txBody>
          <a:bodyPr/>
          <a:lstStyle/>
          <a:p>
            <a:fld id="{EC089D90-5798-F946-A692-BBAAB6D56E6E}" type="slidenum">
              <a:rPr lang="en-US" smtClean="0"/>
              <a:t>8</a:t>
            </a:fld>
            <a:endParaRPr lang="en-US"/>
          </a:p>
        </p:txBody>
      </p:sp>
    </p:spTree>
    <p:extLst>
      <p:ext uri="{BB962C8B-B14F-4D97-AF65-F5344CB8AC3E}">
        <p14:creationId xmlns:p14="http://schemas.microsoft.com/office/powerpoint/2010/main" val="6780612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a micro-kernel architecture the kernel contains just enough code that allows for message passing between different running processes. Practically that means implement the scheduler and an IPC mechanism in the kernel, as well as basic memory management to setup the protection between applications and services.</a:t>
            </a:r>
            <a:endParaRPr lang="en-US" dirty="0"/>
          </a:p>
        </p:txBody>
      </p:sp>
      <p:sp>
        <p:nvSpPr>
          <p:cNvPr id="4" name="Slide Number Placeholder 3"/>
          <p:cNvSpPr>
            <a:spLocks noGrp="1"/>
          </p:cNvSpPr>
          <p:nvPr>
            <p:ph type="sldNum" sz="quarter" idx="5"/>
          </p:nvPr>
        </p:nvSpPr>
        <p:spPr/>
        <p:txBody>
          <a:bodyPr/>
          <a:lstStyle/>
          <a:p>
            <a:fld id="{EC089D90-5798-F946-A692-BBAAB6D56E6E}" type="slidenum">
              <a:rPr lang="en-US" smtClean="0"/>
              <a:t>9</a:t>
            </a:fld>
            <a:endParaRPr lang="en-US"/>
          </a:p>
        </p:txBody>
      </p:sp>
    </p:spTree>
    <p:extLst>
      <p:ext uri="{BB962C8B-B14F-4D97-AF65-F5344CB8AC3E}">
        <p14:creationId xmlns:p14="http://schemas.microsoft.com/office/powerpoint/2010/main" val="25409073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089D90-5798-F946-A692-BBAAB6D56E6E}" type="slidenum">
              <a:rPr lang="en-US" smtClean="0"/>
              <a:t>10</a:t>
            </a:fld>
            <a:endParaRPr lang="en-US"/>
          </a:p>
        </p:txBody>
      </p:sp>
    </p:spTree>
    <p:extLst>
      <p:ext uri="{BB962C8B-B14F-4D97-AF65-F5344CB8AC3E}">
        <p14:creationId xmlns:p14="http://schemas.microsoft.com/office/powerpoint/2010/main" val="10095111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089D90-5798-F946-A692-BBAAB6D56E6E}" type="slidenum">
              <a:rPr lang="en-US" smtClean="0"/>
              <a:t>11</a:t>
            </a:fld>
            <a:endParaRPr lang="en-US"/>
          </a:p>
        </p:txBody>
      </p:sp>
    </p:spTree>
    <p:extLst>
      <p:ext uri="{BB962C8B-B14F-4D97-AF65-F5344CB8AC3E}">
        <p14:creationId xmlns:p14="http://schemas.microsoft.com/office/powerpoint/2010/main" val="4126529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089D90-5798-F946-A692-BBAAB6D56E6E}" type="slidenum">
              <a:rPr lang="en-US" smtClean="0"/>
              <a:t>12</a:t>
            </a:fld>
            <a:endParaRPr lang="en-US"/>
          </a:p>
        </p:txBody>
      </p:sp>
    </p:spTree>
    <p:extLst>
      <p:ext uri="{BB962C8B-B14F-4D97-AF65-F5344CB8AC3E}">
        <p14:creationId xmlns:p14="http://schemas.microsoft.com/office/powerpoint/2010/main" val="20617903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089D90-5798-F946-A692-BBAAB6D56E6E}" type="slidenum">
              <a:rPr lang="en-US" smtClean="0"/>
              <a:t>13</a:t>
            </a:fld>
            <a:endParaRPr lang="en-US"/>
          </a:p>
        </p:txBody>
      </p:sp>
    </p:spTree>
    <p:extLst>
      <p:ext uri="{BB962C8B-B14F-4D97-AF65-F5344CB8AC3E}">
        <p14:creationId xmlns:p14="http://schemas.microsoft.com/office/powerpoint/2010/main" val="22321686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089D90-5798-F946-A692-BBAAB6D56E6E}" type="slidenum">
              <a:rPr lang="en-US" smtClean="0"/>
              <a:t>15</a:t>
            </a:fld>
            <a:endParaRPr lang="en-US"/>
          </a:p>
        </p:txBody>
      </p:sp>
    </p:spTree>
    <p:extLst>
      <p:ext uri="{BB962C8B-B14F-4D97-AF65-F5344CB8AC3E}">
        <p14:creationId xmlns:p14="http://schemas.microsoft.com/office/powerpoint/2010/main" val="94280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first character of the first column in figure 6 identifies the type of a device. Device files for character drivers are identified by a “c” which stands for character. Block devices are identified by a “b” which stands for block. </a:t>
            </a:r>
            <a:endParaRPr lang="en-US" dirty="0"/>
          </a:p>
          <a:p>
            <a:endParaRPr lang="en-US" dirty="0"/>
          </a:p>
        </p:txBody>
      </p:sp>
      <p:sp>
        <p:nvSpPr>
          <p:cNvPr id="4" name="Slide Number Placeholder 3"/>
          <p:cNvSpPr>
            <a:spLocks noGrp="1"/>
          </p:cNvSpPr>
          <p:nvPr>
            <p:ph type="sldNum" sz="quarter" idx="5"/>
          </p:nvPr>
        </p:nvSpPr>
        <p:spPr/>
        <p:txBody>
          <a:bodyPr/>
          <a:lstStyle/>
          <a:p>
            <a:fld id="{EC089D90-5798-F946-A692-BBAAB6D56E6E}" type="slidenum">
              <a:rPr lang="en-US" smtClean="0"/>
              <a:t>16</a:t>
            </a:fld>
            <a:endParaRPr lang="en-US"/>
          </a:p>
        </p:txBody>
      </p:sp>
    </p:spTree>
    <p:extLst>
      <p:ext uri="{BB962C8B-B14F-4D97-AF65-F5344CB8AC3E}">
        <p14:creationId xmlns:p14="http://schemas.microsoft.com/office/powerpoint/2010/main" val="3218911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B7740-FB78-2C47-9B39-00DBDF47A0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6FC41A-278F-F541-A1D3-219638DA96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FE2D5E-95B3-304D-979A-332E79E5E353}"/>
              </a:ext>
            </a:extLst>
          </p:cNvPr>
          <p:cNvSpPr>
            <a:spLocks noGrp="1"/>
          </p:cNvSpPr>
          <p:nvPr>
            <p:ph type="dt" sz="half" idx="10"/>
          </p:nvPr>
        </p:nvSpPr>
        <p:spPr/>
        <p:txBody>
          <a:bodyPr/>
          <a:lstStyle/>
          <a:p>
            <a:fld id="{C9D98873-723B-8044-B81A-BA182AFBC5EB}" type="datetimeFigureOut">
              <a:rPr lang="en-US" smtClean="0"/>
              <a:t>11/8/19</a:t>
            </a:fld>
            <a:endParaRPr lang="en-US"/>
          </a:p>
        </p:txBody>
      </p:sp>
      <p:sp>
        <p:nvSpPr>
          <p:cNvPr id="5" name="Footer Placeholder 4">
            <a:extLst>
              <a:ext uri="{FF2B5EF4-FFF2-40B4-BE49-F238E27FC236}">
                <a16:creationId xmlns:a16="http://schemas.microsoft.com/office/drawing/2014/main" id="{0DE19B9C-2A2C-C34C-A0E4-438058923D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F731D9-836A-A747-B0EF-FB6A4C9F4380}"/>
              </a:ext>
            </a:extLst>
          </p:cNvPr>
          <p:cNvSpPr>
            <a:spLocks noGrp="1"/>
          </p:cNvSpPr>
          <p:nvPr>
            <p:ph type="sldNum" sz="quarter" idx="12"/>
          </p:nvPr>
        </p:nvSpPr>
        <p:spPr/>
        <p:txBody>
          <a:bodyPr/>
          <a:lstStyle/>
          <a:p>
            <a:fld id="{D510436E-8FD1-264E-9C0F-5D2762F38F77}" type="slidenum">
              <a:rPr lang="en-US" smtClean="0"/>
              <a:t>‹#›</a:t>
            </a:fld>
            <a:endParaRPr lang="en-US"/>
          </a:p>
        </p:txBody>
      </p:sp>
    </p:spTree>
    <p:extLst>
      <p:ext uri="{BB962C8B-B14F-4D97-AF65-F5344CB8AC3E}">
        <p14:creationId xmlns:p14="http://schemas.microsoft.com/office/powerpoint/2010/main" val="778944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C45C4-665D-454F-800B-2FC6707DEC1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3DD4B8A-7A5C-0243-9D21-1C03175B40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F176EE-1834-C847-B76F-691D1AE57B13}"/>
              </a:ext>
            </a:extLst>
          </p:cNvPr>
          <p:cNvSpPr>
            <a:spLocks noGrp="1"/>
          </p:cNvSpPr>
          <p:nvPr>
            <p:ph type="dt" sz="half" idx="10"/>
          </p:nvPr>
        </p:nvSpPr>
        <p:spPr/>
        <p:txBody>
          <a:bodyPr/>
          <a:lstStyle/>
          <a:p>
            <a:fld id="{C9D98873-723B-8044-B81A-BA182AFBC5EB}" type="datetimeFigureOut">
              <a:rPr lang="en-US" smtClean="0"/>
              <a:t>11/8/19</a:t>
            </a:fld>
            <a:endParaRPr lang="en-US"/>
          </a:p>
        </p:txBody>
      </p:sp>
      <p:sp>
        <p:nvSpPr>
          <p:cNvPr id="5" name="Footer Placeholder 4">
            <a:extLst>
              <a:ext uri="{FF2B5EF4-FFF2-40B4-BE49-F238E27FC236}">
                <a16:creationId xmlns:a16="http://schemas.microsoft.com/office/drawing/2014/main" id="{5FF529D5-642A-1346-9C39-975B07A80A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7A0E1F-9E91-EE45-8D5A-6EB88975BD55}"/>
              </a:ext>
            </a:extLst>
          </p:cNvPr>
          <p:cNvSpPr>
            <a:spLocks noGrp="1"/>
          </p:cNvSpPr>
          <p:nvPr>
            <p:ph type="sldNum" sz="quarter" idx="12"/>
          </p:nvPr>
        </p:nvSpPr>
        <p:spPr/>
        <p:txBody>
          <a:bodyPr/>
          <a:lstStyle/>
          <a:p>
            <a:fld id="{D510436E-8FD1-264E-9C0F-5D2762F38F77}" type="slidenum">
              <a:rPr lang="en-US" smtClean="0"/>
              <a:t>‹#›</a:t>
            </a:fld>
            <a:endParaRPr lang="en-US"/>
          </a:p>
        </p:txBody>
      </p:sp>
    </p:spTree>
    <p:extLst>
      <p:ext uri="{BB962C8B-B14F-4D97-AF65-F5344CB8AC3E}">
        <p14:creationId xmlns:p14="http://schemas.microsoft.com/office/powerpoint/2010/main" val="7842929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8E4CCC-22BD-8A4B-9354-B2906C17DC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998C3E8-70ED-CC49-BAD1-6EE08DB09A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FF7735-51DB-1B43-BD57-8FD040B3FF97}"/>
              </a:ext>
            </a:extLst>
          </p:cNvPr>
          <p:cNvSpPr>
            <a:spLocks noGrp="1"/>
          </p:cNvSpPr>
          <p:nvPr>
            <p:ph type="dt" sz="half" idx="10"/>
          </p:nvPr>
        </p:nvSpPr>
        <p:spPr/>
        <p:txBody>
          <a:bodyPr/>
          <a:lstStyle/>
          <a:p>
            <a:fld id="{C9D98873-723B-8044-B81A-BA182AFBC5EB}" type="datetimeFigureOut">
              <a:rPr lang="en-US" smtClean="0"/>
              <a:t>11/8/19</a:t>
            </a:fld>
            <a:endParaRPr lang="en-US"/>
          </a:p>
        </p:txBody>
      </p:sp>
      <p:sp>
        <p:nvSpPr>
          <p:cNvPr id="5" name="Footer Placeholder 4">
            <a:extLst>
              <a:ext uri="{FF2B5EF4-FFF2-40B4-BE49-F238E27FC236}">
                <a16:creationId xmlns:a16="http://schemas.microsoft.com/office/drawing/2014/main" id="{ED14A35F-98AC-D44B-94E4-7E6759A783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54FEC4-BEFD-E24F-95DE-60D9AC98BEA0}"/>
              </a:ext>
            </a:extLst>
          </p:cNvPr>
          <p:cNvSpPr>
            <a:spLocks noGrp="1"/>
          </p:cNvSpPr>
          <p:nvPr>
            <p:ph type="sldNum" sz="quarter" idx="12"/>
          </p:nvPr>
        </p:nvSpPr>
        <p:spPr/>
        <p:txBody>
          <a:bodyPr/>
          <a:lstStyle/>
          <a:p>
            <a:fld id="{D510436E-8FD1-264E-9C0F-5D2762F38F77}" type="slidenum">
              <a:rPr lang="en-US" smtClean="0"/>
              <a:t>‹#›</a:t>
            </a:fld>
            <a:endParaRPr lang="en-US"/>
          </a:p>
        </p:txBody>
      </p:sp>
    </p:spTree>
    <p:extLst>
      <p:ext uri="{BB962C8B-B14F-4D97-AF65-F5344CB8AC3E}">
        <p14:creationId xmlns:p14="http://schemas.microsoft.com/office/powerpoint/2010/main" val="11253036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pic>
        <p:nvPicPr>
          <p:cNvPr id="15" name="Picture 14" descr="CREAM for PPT+Vectors.jpg"/>
          <p:cNvPicPr>
            <a:picLocks noChangeAspect="1"/>
          </p:cNvPicPr>
          <p:nvPr userDrawn="1"/>
        </p:nvPicPr>
        <p:blipFill>
          <a:blip r:embed="rId2"/>
          <a:stretch>
            <a:fillRect/>
          </a:stretch>
        </p:blipFill>
        <p:spPr>
          <a:xfrm>
            <a:off x="0" y="1815"/>
            <a:ext cx="12191999" cy="6854368"/>
          </a:xfrm>
          <a:prstGeom prst="rect">
            <a:avLst/>
          </a:prstGeom>
        </p:spPr>
      </p:pic>
      <p:sp>
        <p:nvSpPr>
          <p:cNvPr id="2" name="Title 1"/>
          <p:cNvSpPr>
            <a:spLocks noGrp="1"/>
          </p:cNvSpPr>
          <p:nvPr userDrawn="1">
            <p:ph type="title" hasCustomPrompt="1"/>
          </p:nvPr>
        </p:nvSpPr>
        <p:spPr>
          <a:xfrm>
            <a:off x="-1" y="2639701"/>
            <a:ext cx="12192001" cy="1075679"/>
          </a:xfrm>
          <a:solidFill>
            <a:schemeClr val="bg2"/>
          </a:solidFill>
          <a:ln w="12700">
            <a:noFill/>
            <a:miter lim="800000"/>
            <a:headEnd/>
            <a:tailEnd/>
          </a:ln>
        </p:spPr>
        <p:txBody>
          <a:bodyPr wrap="square" lIns="274320" tIns="219456" rIns="274320" bIns="256032" anchor="ctr" anchorCtr="0">
            <a:spAutoFit/>
          </a:bodyPr>
          <a:lstStyle>
            <a:lvl1pPr algn="ctr" rtl="0" eaLnBrk="0" fontAlgn="base" hangingPunct="0">
              <a:lnSpc>
                <a:spcPct val="90000"/>
              </a:lnSpc>
              <a:spcBef>
                <a:spcPct val="0"/>
              </a:spcBef>
              <a:spcAft>
                <a:spcPct val="0"/>
              </a:spcAft>
              <a:defRPr lang="en-US" altLang="ja-JP" sz="4300" b="0" i="0" kern="1200" baseline="0">
                <a:solidFill>
                  <a:schemeClr val="bg1"/>
                </a:solidFill>
                <a:latin typeface="Arial" charset="0"/>
                <a:ea typeface="MS PGothic" pitchFamily="34" charset="-128"/>
                <a:cs typeface="Arial" charset="0"/>
              </a:defRPr>
            </a:lvl1pPr>
          </a:lstStyle>
          <a:p>
            <a:r>
              <a:rPr lang="en-US"/>
              <a:t>Click to edit title</a:t>
            </a:r>
          </a:p>
        </p:txBody>
      </p:sp>
      <p:sp>
        <p:nvSpPr>
          <p:cNvPr id="29" name="Text Placeholder 27"/>
          <p:cNvSpPr>
            <a:spLocks noGrp="1"/>
          </p:cNvSpPr>
          <p:nvPr>
            <p:ph type="body" sz="quarter" idx="14" hasCustomPrompt="1"/>
          </p:nvPr>
        </p:nvSpPr>
        <p:spPr>
          <a:xfrm>
            <a:off x="1586" y="3869218"/>
            <a:ext cx="12188826" cy="537535"/>
          </a:xfrm>
          <a:noFill/>
          <a:ln w="12700">
            <a:noFill/>
            <a:miter lim="800000"/>
            <a:headEnd/>
            <a:tailEnd/>
          </a:ln>
        </p:spPr>
        <p:txBody>
          <a:bodyPr vert="horz" wrap="square" lIns="91440" tIns="44426" rIns="90434" bIns="44426" numCol="1" anchor="t" anchorCtr="0" compatLnSpc="1">
            <a:prstTxWarp prst="textNoShape">
              <a:avLst/>
            </a:prstTxWarp>
            <a:spAutoFit/>
          </a:bodyPr>
          <a:lstStyle>
            <a:lvl1pPr marL="0" indent="0" algn="ctr" rtl="0" eaLnBrk="0" fontAlgn="base" hangingPunct="0">
              <a:lnSpc>
                <a:spcPct val="97000"/>
              </a:lnSpc>
              <a:spcBef>
                <a:spcPct val="0"/>
              </a:spcBef>
              <a:spcAft>
                <a:spcPct val="0"/>
              </a:spcAft>
              <a:buNone/>
              <a:defRPr lang="en-US" sz="3000" b="1" i="0" kern="1200" cap="none" spc="0" baseline="0" dirty="0" smtClean="0">
                <a:solidFill>
                  <a:schemeClr val="bg2"/>
                </a:solidFill>
                <a:latin typeface="Arial" pitchFamily="34" charset="0"/>
                <a:ea typeface="+mj-ea"/>
                <a:cs typeface="+mj-cs"/>
              </a:defRPr>
            </a:lvl1pPr>
            <a:lvl2pPr marL="609204" indent="-609204" defTabSz="304604">
              <a:buFontTx/>
              <a:buNone/>
              <a:defRPr lang="en-US" sz="2100" baseline="0" dirty="0" smtClean="0">
                <a:solidFill>
                  <a:schemeClr val="bg1"/>
                </a:solidFill>
              </a:defRPr>
            </a:lvl2pPr>
            <a:lvl3pPr>
              <a:defRPr lang="en-US" sz="2400" dirty="0" smtClean="0"/>
            </a:lvl3pPr>
            <a:lvl4pPr>
              <a:defRPr lang="en-US" sz="2400" dirty="0" smtClean="0"/>
            </a:lvl4pPr>
            <a:lvl5pPr>
              <a:defRPr lang="en-US" sz="2400" dirty="0"/>
            </a:lvl5pPr>
          </a:lstStyle>
          <a:p>
            <a:pPr lvl="0"/>
            <a:r>
              <a:rPr lang="en-US"/>
              <a:t>Click to edit subtitle</a:t>
            </a:r>
          </a:p>
        </p:txBody>
      </p:sp>
      <p:sp>
        <p:nvSpPr>
          <p:cNvPr id="14" name="Rectangle 13"/>
          <p:cNvSpPr/>
          <p:nvPr userDrawn="1"/>
        </p:nvSpPr>
        <p:spPr>
          <a:xfrm>
            <a:off x="197518" y="6413762"/>
            <a:ext cx="372315" cy="276999"/>
          </a:xfrm>
          <a:prstGeom prst="rect">
            <a:avLst/>
          </a:prstGeom>
        </p:spPr>
        <p:txBody>
          <a:bodyPr wrap="none">
            <a:spAutoFit/>
          </a:bodyPr>
          <a:lstStyle/>
          <a:p>
            <a:pPr marL="0" marR="0" lvl="0" indent="0" algn="l" defTabSz="914400" rtl="0" eaLnBrk="0" fontAlgn="base" latinLnBrk="0" hangingPunct="0">
              <a:lnSpc>
                <a:spcPct val="100000"/>
              </a:lnSpc>
              <a:spcBef>
                <a:spcPts val="800"/>
              </a:spcBef>
              <a:spcAft>
                <a:spcPct val="0"/>
              </a:spcAft>
              <a:buClr>
                <a:srgbClr val="005596"/>
              </a:buClr>
              <a:buSzPct val="100000"/>
              <a:buFont typeface="Wingdings" pitchFamily="2" charset="2"/>
              <a:buNone/>
              <a:tabLst/>
              <a:defRPr/>
            </a:pPr>
            <a:fld id="{DAAEE642-D065-4BBA-AB0A-FA69033CF351}" type="slidenum">
              <a:rPr kumimoji="0" lang="en-US" sz="1200" b="0" i="0" u="none" strike="noStrike" kern="800" cap="none" spc="0" normalizeH="0" baseline="0" noProof="0" smtClean="0">
                <a:ln>
                  <a:noFill/>
                </a:ln>
                <a:solidFill>
                  <a:schemeClr val="bg1">
                    <a:lumMod val="50000"/>
                  </a:schemeClr>
                </a:solidFill>
                <a:effectLst/>
                <a:uLnTx/>
                <a:uFillTx/>
                <a:latin typeface="+mn-lt"/>
                <a:ea typeface="+mn-ea"/>
                <a:cs typeface="+mn-cs"/>
              </a:rPr>
              <a:pPr marL="0" marR="0" lvl="0" indent="0" algn="l" defTabSz="914400" rtl="0" eaLnBrk="0" fontAlgn="base" latinLnBrk="0" hangingPunct="0">
                <a:lnSpc>
                  <a:spcPct val="100000"/>
                </a:lnSpc>
                <a:spcBef>
                  <a:spcPts val="800"/>
                </a:spcBef>
                <a:spcAft>
                  <a:spcPct val="0"/>
                </a:spcAft>
                <a:buClr>
                  <a:srgbClr val="005596"/>
                </a:buClr>
                <a:buSzPct val="100000"/>
                <a:buFont typeface="Wingdings" pitchFamily="2" charset="2"/>
                <a:buNone/>
                <a:tabLst/>
                <a:defRPr/>
              </a:pPr>
              <a:t>‹#›</a:t>
            </a:fld>
            <a:endParaRPr kumimoji="0" lang="en-US" sz="1200" b="0" i="0" u="none" strike="noStrike" kern="800" cap="none" spc="0" normalizeH="0" baseline="0" noProof="0">
              <a:ln>
                <a:noFill/>
              </a:ln>
              <a:solidFill>
                <a:schemeClr val="bg1">
                  <a:lumMod val="50000"/>
                </a:schemeClr>
              </a:solidFill>
              <a:effectLst/>
              <a:uLnTx/>
              <a:uFillTx/>
              <a:latin typeface="+mn-lt"/>
              <a:ea typeface="+mn-ea"/>
              <a:cs typeface="+mn-cs"/>
            </a:endParaRPr>
          </a:p>
        </p:txBody>
      </p:sp>
      <p:pic>
        <p:nvPicPr>
          <p:cNvPr id="17" name="Picture 16" descr="CYPRESS LOGO NEW.png"/>
          <p:cNvPicPr>
            <a:picLocks noChangeAspect="1"/>
          </p:cNvPicPr>
          <p:nvPr userDrawn="1"/>
        </p:nvPicPr>
        <p:blipFill>
          <a:blip r:embed="rId3"/>
          <a:stretch>
            <a:fillRect/>
          </a:stretch>
        </p:blipFill>
        <p:spPr>
          <a:xfrm>
            <a:off x="9302039" y="5867401"/>
            <a:ext cx="2651716" cy="821817"/>
          </a:xfrm>
          <a:prstGeom prst="rect">
            <a:avLst/>
          </a:prstGeom>
        </p:spPr>
      </p:pic>
      <p:sp>
        <p:nvSpPr>
          <p:cNvPr id="8" name="Rectangle 7"/>
          <p:cNvSpPr/>
          <p:nvPr userDrawn="1"/>
        </p:nvSpPr>
        <p:spPr>
          <a:xfrm>
            <a:off x="523166" y="6426400"/>
            <a:ext cx="2144350" cy="253916"/>
          </a:xfrm>
          <a:prstGeom prst="rect">
            <a:avLst/>
          </a:prstGeom>
        </p:spPr>
        <p:txBody>
          <a:bodyPr wrap="none" anchor="ctr" anchorCtr="0">
            <a:spAutoFit/>
          </a:bodyPr>
          <a:lstStyle/>
          <a:p>
            <a:pPr marL="0" marR="0" lvl="0" indent="0" algn="l" defTabSz="914400" rtl="0" eaLnBrk="0" fontAlgn="base" latinLnBrk="0" hangingPunct="0">
              <a:lnSpc>
                <a:spcPct val="100000"/>
              </a:lnSpc>
              <a:spcBef>
                <a:spcPts val="800"/>
              </a:spcBef>
              <a:spcAft>
                <a:spcPct val="0"/>
              </a:spcAft>
              <a:buClr>
                <a:srgbClr val="005596"/>
              </a:buClr>
              <a:buSzPct val="100000"/>
              <a:buFont typeface="Wingdings" pitchFamily="2" charset="2"/>
              <a:buNone/>
              <a:tabLst/>
              <a:defRPr/>
            </a:pPr>
            <a:r>
              <a:rPr kumimoji="0" lang="en-US" sz="1050" b="1" i="0" u="none" strike="noStrike" kern="800" cap="none" spc="20" normalizeH="0" baseline="0" noProof="0">
                <a:ln>
                  <a:noFill/>
                </a:ln>
                <a:solidFill>
                  <a:schemeClr val="bg1">
                    <a:lumMod val="65000"/>
                  </a:schemeClr>
                </a:solidFill>
                <a:effectLst/>
                <a:uLnTx/>
                <a:uFillTx/>
                <a:latin typeface="+mn-lt"/>
                <a:ea typeface="+mn-ea"/>
                <a:cs typeface="+mn-cs"/>
              </a:rPr>
              <a:t>Wireless Solutions for IoT - SGUP </a:t>
            </a:r>
          </a:p>
        </p:txBody>
      </p:sp>
    </p:spTree>
    <p:extLst>
      <p:ext uri="{BB962C8B-B14F-4D97-AF65-F5344CB8AC3E}">
        <p14:creationId xmlns:p14="http://schemas.microsoft.com/office/powerpoint/2010/main" val="335508706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677A2-FFC4-A44A-A874-DDDDBEABE1C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2BEEBD-19DE-B248-91A1-D8582061A3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976ED9-1F91-294B-9C8E-47C128DBE826}"/>
              </a:ext>
            </a:extLst>
          </p:cNvPr>
          <p:cNvSpPr>
            <a:spLocks noGrp="1"/>
          </p:cNvSpPr>
          <p:nvPr>
            <p:ph type="dt" sz="half" idx="10"/>
          </p:nvPr>
        </p:nvSpPr>
        <p:spPr/>
        <p:txBody>
          <a:bodyPr/>
          <a:lstStyle/>
          <a:p>
            <a:fld id="{C9D98873-723B-8044-B81A-BA182AFBC5EB}" type="datetimeFigureOut">
              <a:rPr lang="en-US" smtClean="0"/>
              <a:t>11/8/19</a:t>
            </a:fld>
            <a:endParaRPr lang="en-US"/>
          </a:p>
        </p:txBody>
      </p:sp>
      <p:sp>
        <p:nvSpPr>
          <p:cNvPr id="5" name="Footer Placeholder 4">
            <a:extLst>
              <a:ext uri="{FF2B5EF4-FFF2-40B4-BE49-F238E27FC236}">
                <a16:creationId xmlns:a16="http://schemas.microsoft.com/office/drawing/2014/main" id="{2390DE63-F606-364D-B135-DC453B8A87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918A21-EF7F-C14F-875E-7512C6F61D34}"/>
              </a:ext>
            </a:extLst>
          </p:cNvPr>
          <p:cNvSpPr>
            <a:spLocks noGrp="1"/>
          </p:cNvSpPr>
          <p:nvPr>
            <p:ph type="sldNum" sz="quarter" idx="12"/>
          </p:nvPr>
        </p:nvSpPr>
        <p:spPr/>
        <p:txBody>
          <a:bodyPr/>
          <a:lstStyle/>
          <a:p>
            <a:fld id="{D510436E-8FD1-264E-9C0F-5D2762F38F77}" type="slidenum">
              <a:rPr lang="en-US" smtClean="0"/>
              <a:t>‹#›</a:t>
            </a:fld>
            <a:endParaRPr lang="en-US"/>
          </a:p>
        </p:txBody>
      </p:sp>
    </p:spTree>
    <p:extLst>
      <p:ext uri="{BB962C8B-B14F-4D97-AF65-F5344CB8AC3E}">
        <p14:creationId xmlns:p14="http://schemas.microsoft.com/office/powerpoint/2010/main" val="4255399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1AD2E-2C8D-D742-97E1-02D83BEACE1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256EC94-74A7-5E45-B118-2B389720A4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D1B39-3BA9-5143-953A-5490FF3BFAE9}"/>
              </a:ext>
            </a:extLst>
          </p:cNvPr>
          <p:cNvSpPr>
            <a:spLocks noGrp="1"/>
          </p:cNvSpPr>
          <p:nvPr>
            <p:ph type="dt" sz="half" idx="10"/>
          </p:nvPr>
        </p:nvSpPr>
        <p:spPr/>
        <p:txBody>
          <a:bodyPr/>
          <a:lstStyle/>
          <a:p>
            <a:fld id="{C9D98873-723B-8044-B81A-BA182AFBC5EB}" type="datetimeFigureOut">
              <a:rPr lang="en-US" smtClean="0"/>
              <a:t>11/8/19</a:t>
            </a:fld>
            <a:endParaRPr lang="en-US"/>
          </a:p>
        </p:txBody>
      </p:sp>
      <p:sp>
        <p:nvSpPr>
          <p:cNvPr id="5" name="Footer Placeholder 4">
            <a:extLst>
              <a:ext uri="{FF2B5EF4-FFF2-40B4-BE49-F238E27FC236}">
                <a16:creationId xmlns:a16="http://schemas.microsoft.com/office/drawing/2014/main" id="{54D41E55-D276-F74D-AE4B-FFFB9E04D1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F115AD-3920-DF45-ACAC-455BDC21996F}"/>
              </a:ext>
            </a:extLst>
          </p:cNvPr>
          <p:cNvSpPr>
            <a:spLocks noGrp="1"/>
          </p:cNvSpPr>
          <p:nvPr>
            <p:ph type="sldNum" sz="quarter" idx="12"/>
          </p:nvPr>
        </p:nvSpPr>
        <p:spPr/>
        <p:txBody>
          <a:bodyPr/>
          <a:lstStyle/>
          <a:p>
            <a:fld id="{D510436E-8FD1-264E-9C0F-5D2762F38F77}" type="slidenum">
              <a:rPr lang="en-US" smtClean="0"/>
              <a:t>‹#›</a:t>
            </a:fld>
            <a:endParaRPr lang="en-US"/>
          </a:p>
        </p:txBody>
      </p:sp>
    </p:spTree>
    <p:extLst>
      <p:ext uri="{BB962C8B-B14F-4D97-AF65-F5344CB8AC3E}">
        <p14:creationId xmlns:p14="http://schemas.microsoft.com/office/powerpoint/2010/main" val="2869879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0D1B1-681B-F14D-B549-42A215B2D1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BED499-A64B-3E47-9B94-8E41350FCF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B53B6C9-829E-F741-AACB-651078216D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1BC3339-799C-FA47-88FE-9E7029B051C8}"/>
              </a:ext>
            </a:extLst>
          </p:cNvPr>
          <p:cNvSpPr>
            <a:spLocks noGrp="1"/>
          </p:cNvSpPr>
          <p:nvPr>
            <p:ph type="dt" sz="half" idx="10"/>
          </p:nvPr>
        </p:nvSpPr>
        <p:spPr/>
        <p:txBody>
          <a:bodyPr/>
          <a:lstStyle/>
          <a:p>
            <a:fld id="{C9D98873-723B-8044-B81A-BA182AFBC5EB}" type="datetimeFigureOut">
              <a:rPr lang="en-US" smtClean="0"/>
              <a:t>11/8/19</a:t>
            </a:fld>
            <a:endParaRPr lang="en-US"/>
          </a:p>
        </p:txBody>
      </p:sp>
      <p:sp>
        <p:nvSpPr>
          <p:cNvPr id="6" name="Footer Placeholder 5">
            <a:extLst>
              <a:ext uri="{FF2B5EF4-FFF2-40B4-BE49-F238E27FC236}">
                <a16:creationId xmlns:a16="http://schemas.microsoft.com/office/drawing/2014/main" id="{7C5367B0-E296-4646-A23E-D52A7D3B13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82EC2C-819D-9E4F-A19F-B5A41619BB4B}"/>
              </a:ext>
            </a:extLst>
          </p:cNvPr>
          <p:cNvSpPr>
            <a:spLocks noGrp="1"/>
          </p:cNvSpPr>
          <p:nvPr>
            <p:ph type="sldNum" sz="quarter" idx="12"/>
          </p:nvPr>
        </p:nvSpPr>
        <p:spPr/>
        <p:txBody>
          <a:bodyPr/>
          <a:lstStyle/>
          <a:p>
            <a:fld id="{D510436E-8FD1-264E-9C0F-5D2762F38F77}" type="slidenum">
              <a:rPr lang="en-US" smtClean="0"/>
              <a:t>‹#›</a:t>
            </a:fld>
            <a:endParaRPr lang="en-US"/>
          </a:p>
        </p:txBody>
      </p:sp>
    </p:spTree>
    <p:extLst>
      <p:ext uri="{BB962C8B-B14F-4D97-AF65-F5344CB8AC3E}">
        <p14:creationId xmlns:p14="http://schemas.microsoft.com/office/powerpoint/2010/main" val="210145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97A32-D780-B940-A09D-F5D706BE467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4F031EF-DEC4-A546-B2DB-B1A57A19E2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C32519-0FB6-074A-BE25-B8D3A881BE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2FDE8D9-7E39-B04E-AD84-67F2EAD2E8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4C21D5-2FDD-554A-9D4B-84BCB1A7C60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6EBD627-AF0A-7944-8DD3-5933A7B037F4}"/>
              </a:ext>
            </a:extLst>
          </p:cNvPr>
          <p:cNvSpPr>
            <a:spLocks noGrp="1"/>
          </p:cNvSpPr>
          <p:nvPr>
            <p:ph type="dt" sz="half" idx="10"/>
          </p:nvPr>
        </p:nvSpPr>
        <p:spPr/>
        <p:txBody>
          <a:bodyPr/>
          <a:lstStyle/>
          <a:p>
            <a:fld id="{C9D98873-723B-8044-B81A-BA182AFBC5EB}" type="datetimeFigureOut">
              <a:rPr lang="en-US" smtClean="0"/>
              <a:t>11/8/19</a:t>
            </a:fld>
            <a:endParaRPr lang="en-US"/>
          </a:p>
        </p:txBody>
      </p:sp>
      <p:sp>
        <p:nvSpPr>
          <p:cNvPr id="8" name="Footer Placeholder 7">
            <a:extLst>
              <a:ext uri="{FF2B5EF4-FFF2-40B4-BE49-F238E27FC236}">
                <a16:creationId xmlns:a16="http://schemas.microsoft.com/office/drawing/2014/main" id="{D5B68E55-0B4C-644E-9511-56B4B6CE67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D1C45C-D346-6048-9E6C-1BCBD8EE0992}"/>
              </a:ext>
            </a:extLst>
          </p:cNvPr>
          <p:cNvSpPr>
            <a:spLocks noGrp="1"/>
          </p:cNvSpPr>
          <p:nvPr>
            <p:ph type="sldNum" sz="quarter" idx="12"/>
          </p:nvPr>
        </p:nvSpPr>
        <p:spPr/>
        <p:txBody>
          <a:bodyPr/>
          <a:lstStyle/>
          <a:p>
            <a:fld id="{D510436E-8FD1-264E-9C0F-5D2762F38F77}" type="slidenum">
              <a:rPr lang="en-US" smtClean="0"/>
              <a:t>‹#›</a:t>
            </a:fld>
            <a:endParaRPr lang="en-US"/>
          </a:p>
        </p:txBody>
      </p:sp>
    </p:spTree>
    <p:extLst>
      <p:ext uri="{BB962C8B-B14F-4D97-AF65-F5344CB8AC3E}">
        <p14:creationId xmlns:p14="http://schemas.microsoft.com/office/powerpoint/2010/main" val="40872065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0C590-7D2C-154E-882F-C5937232D70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E1611C-8BCB-7A4E-8CCA-6DC0DC0DE078}"/>
              </a:ext>
            </a:extLst>
          </p:cNvPr>
          <p:cNvSpPr>
            <a:spLocks noGrp="1"/>
          </p:cNvSpPr>
          <p:nvPr>
            <p:ph type="dt" sz="half" idx="10"/>
          </p:nvPr>
        </p:nvSpPr>
        <p:spPr/>
        <p:txBody>
          <a:bodyPr/>
          <a:lstStyle/>
          <a:p>
            <a:fld id="{C9D98873-723B-8044-B81A-BA182AFBC5EB}" type="datetimeFigureOut">
              <a:rPr lang="en-US" smtClean="0"/>
              <a:t>11/8/19</a:t>
            </a:fld>
            <a:endParaRPr lang="en-US"/>
          </a:p>
        </p:txBody>
      </p:sp>
      <p:sp>
        <p:nvSpPr>
          <p:cNvPr id="4" name="Footer Placeholder 3">
            <a:extLst>
              <a:ext uri="{FF2B5EF4-FFF2-40B4-BE49-F238E27FC236}">
                <a16:creationId xmlns:a16="http://schemas.microsoft.com/office/drawing/2014/main" id="{6C71AC49-1574-6E4B-A243-B6C30936E0C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51D3C8E-97A9-C64B-9410-0FE968FC6E31}"/>
              </a:ext>
            </a:extLst>
          </p:cNvPr>
          <p:cNvSpPr>
            <a:spLocks noGrp="1"/>
          </p:cNvSpPr>
          <p:nvPr>
            <p:ph type="sldNum" sz="quarter" idx="12"/>
          </p:nvPr>
        </p:nvSpPr>
        <p:spPr/>
        <p:txBody>
          <a:bodyPr/>
          <a:lstStyle/>
          <a:p>
            <a:fld id="{D510436E-8FD1-264E-9C0F-5D2762F38F77}" type="slidenum">
              <a:rPr lang="en-US" smtClean="0"/>
              <a:t>‹#›</a:t>
            </a:fld>
            <a:endParaRPr lang="en-US"/>
          </a:p>
        </p:txBody>
      </p:sp>
    </p:spTree>
    <p:extLst>
      <p:ext uri="{BB962C8B-B14F-4D97-AF65-F5344CB8AC3E}">
        <p14:creationId xmlns:p14="http://schemas.microsoft.com/office/powerpoint/2010/main" val="37844718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6345B8-6C75-FD47-A125-8ABAD8DEEAE1}"/>
              </a:ext>
            </a:extLst>
          </p:cNvPr>
          <p:cNvSpPr>
            <a:spLocks noGrp="1"/>
          </p:cNvSpPr>
          <p:nvPr>
            <p:ph type="dt" sz="half" idx="10"/>
          </p:nvPr>
        </p:nvSpPr>
        <p:spPr/>
        <p:txBody>
          <a:bodyPr/>
          <a:lstStyle/>
          <a:p>
            <a:fld id="{C9D98873-723B-8044-B81A-BA182AFBC5EB}" type="datetimeFigureOut">
              <a:rPr lang="en-US" smtClean="0"/>
              <a:t>11/8/19</a:t>
            </a:fld>
            <a:endParaRPr lang="en-US"/>
          </a:p>
        </p:txBody>
      </p:sp>
      <p:sp>
        <p:nvSpPr>
          <p:cNvPr id="3" name="Footer Placeholder 2">
            <a:extLst>
              <a:ext uri="{FF2B5EF4-FFF2-40B4-BE49-F238E27FC236}">
                <a16:creationId xmlns:a16="http://schemas.microsoft.com/office/drawing/2014/main" id="{54A9EF06-3AA6-C54B-9BE1-92D00F40F8D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31AEDB-EEBB-1740-9CB7-5F10D23439C9}"/>
              </a:ext>
            </a:extLst>
          </p:cNvPr>
          <p:cNvSpPr>
            <a:spLocks noGrp="1"/>
          </p:cNvSpPr>
          <p:nvPr>
            <p:ph type="sldNum" sz="quarter" idx="12"/>
          </p:nvPr>
        </p:nvSpPr>
        <p:spPr/>
        <p:txBody>
          <a:bodyPr/>
          <a:lstStyle/>
          <a:p>
            <a:fld id="{D510436E-8FD1-264E-9C0F-5D2762F38F77}" type="slidenum">
              <a:rPr lang="en-US" smtClean="0"/>
              <a:t>‹#›</a:t>
            </a:fld>
            <a:endParaRPr lang="en-US"/>
          </a:p>
        </p:txBody>
      </p:sp>
    </p:spTree>
    <p:extLst>
      <p:ext uri="{BB962C8B-B14F-4D97-AF65-F5344CB8AC3E}">
        <p14:creationId xmlns:p14="http://schemas.microsoft.com/office/powerpoint/2010/main" val="3666012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5C520-1C8A-EA4C-BAD3-61F8764C98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0B6068-AD5E-B943-9D02-7DA57C2E3A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12754F1-402B-DF4D-9F9E-809509D35C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7213ED-D85C-FC41-8AD7-B0D2CE860297}"/>
              </a:ext>
            </a:extLst>
          </p:cNvPr>
          <p:cNvSpPr>
            <a:spLocks noGrp="1"/>
          </p:cNvSpPr>
          <p:nvPr>
            <p:ph type="dt" sz="half" idx="10"/>
          </p:nvPr>
        </p:nvSpPr>
        <p:spPr/>
        <p:txBody>
          <a:bodyPr/>
          <a:lstStyle/>
          <a:p>
            <a:fld id="{C9D98873-723B-8044-B81A-BA182AFBC5EB}" type="datetimeFigureOut">
              <a:rPr lang="en-US" smtClean="0"/>
              <a:t>11/8/19</a:t>
            </a:fld>
            <a:endParaRPr lang="en-US"/>
          </a:p>
        </p:txBody>
      </p:sp>
      <p:sp>
        <p:nvSpPr>
          <p:cNvPr id="6" name="Footer Placeholder 5">
            <a:extLst>
              <a:ext uri="{FF2B5EF4-FFF2-40B4-BE49-F238E27FC236}">
                <a16:creationId xmlns:a16="http://schemas.microsoft.com/office/drawing/2014/main" id="{4C8A9B5D-2C06-D543-9084-5035CDB55A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9B0E17-C4C5-5F4A-8AB2-A12B628ED2AE}"/>
              </a:ext>
            </a:extLst>
          </p:cNvPr>
          <p:cNvSpPr>
            <a:spLocks noGrp="1"/>
          </p:cNvSpPr>
          <p:nvPr>
            <p:ph type="sldNum" sz="quarter" idx="12"/>
          </p:nvPr>
        </p:nvSpPr>
        <p:spPr/>
        <p:txBody>
          <a:bodyPr/>
          <a:lstStyle/>
          <a:p>
            <a:fld id="{D510436E-8FD1-264E-9C0F-5D2762F38F77}" type="slidenum">
              <a:rPr lang="en-US" smtClean="0"/>
              <a:t>‹#›</a:t>
            </a:fld>
            <a:endParaRPr lang="en-US"/>
          </a:p>
        </p:txBody>
      </p:sp>
    </p:spTree>
    <p:extLst>
      <p:ext uri="{BB962C8B-B14F-4D97-AF65-F5344CB8AC3E}">
        <p14:creationId xmlns:p14="http://schemas.microsoft.com/office/powerpoint/2010/main" val="1380746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289A6-0957-114E-90EA-06003041BC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EFB8D03-1014-A848-9FFE-7246F55CD6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40A669A-1E84-DC4A-AA8B-62435CB3C8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AA3D39-40A7-894E-89B4-0376EB64C44B}"/>
              </a:ext>
            </a:extLst>
          </p:cNvPr>
          <p:cNvSpPr>
            <a:spLocks noGrp="1"/>
          </p:cNvSpPr>
          <p:nvPr>
            <p:ph type="dt" sz="half" idx="10"/>
          </p:nvPr>
        </p:nvSpPr>
        <p:spPr/>
        <p:txBody>
          <a:bodyPr/>
          <a:lstStyle/>
          <a:p>
            <a:fld id="{C9D98873-723B-8044-B81A-BA182AFBC5EB}" type="datetimeFigureOut">
              <a:rPr lang="en-US" smtClean="0"/>
              <a:t>11/8/19</a:t>
            </a:fld>
            <a:endParaRPr lang="en-US"/>
          </a:p>
        </p:txBody>
      </p:sp>
      <p:sp>
        <p:nvSpPr>
          <p:cNvPr id="6" name="Footer Placeholder 5">
            <a:extLst>
              <a:ext uri="{FF2B5EF4-FFF2-40B4-BE49-F238E27FC236}">
                <a16:creationId xmlns:a16="http://schemas.microsoft.com/office/drawing/2014/main" id="{82BA32B0-6063-F345-A18D-972DAD4683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E0B7FE-A9D0-334C-9319-CC103D66C8A7}"/>
              </a:ext>
            </a:extLst>
          </p:cNvPr>
          <p:cNvSpPr>
            <a:spLocks noGrp="1"/>
          </p:cNvSpPr>
          <p:nvPr>
            <p:ph type="sldNum" sz="quarter" idx="12"/>
          </p:nvPr>
        </p:nvSpPr>
        <p:spPr/>
        <p:txBody>
          <a:bodyPr/>
          <a:lstStyle/>
          <a:p>
            <a:fld id="{D510436E-8FD1-264E-9C0F-5D2762F38F77}" type="slidenum">
              <a:rPr lang="en-US" smtClean="0"/>
              <a:t>‹#›</a:t>
            </a:fld>
            <a:endParaRPr lang="en-US"/>
          </a:p>
        </p:txBody>
      </p:sp>
    </p:spTree>
    <p:extLst>
      <p:ext uri="{BB962C8B-B14F-4D97-AF65-F5344CB8AC3E}">
        <p14:creationId xmlns:p14="http://schemas.microsoft.com/office/powerpoint/2010/main" val="1010640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138268-60D9-8643-BCA6-66A1EF4137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91DBBD-5944-6942-8EB9-42B6E1BC51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DAB6D6-8585-7148-BD20-FC7A9A8B88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D98873-723B-8044-B81A-BA182AFBC5EB}" type="datetimeFigureOut">
              <a:rPr lang="en-US" smtClean="0"/>
              <a:t>11/8/19</a:t>
            </a:fld>
            <a:endParaRPr lang="en-US"/>
          </a:p>
        </p:txBody>
      </p:sp>
      <p:sp>
        <p:nvSpPr>
          <p:cNvPr id="5" name="Footer Placeholder 4">
            <a:extLst>
              <a:ext uri="{FF2B5EF4-FFF2-40B4-BE49-F238E27FC236}">
                <a16:creationId xmlns:a16="http://schemas.microsoft.com/office/drawing/2014/main" id="{2688C5CD-A97E-D340-91BB-8B9F7E0D1A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31ACED0-2308-634C-AE96-B3E458CEE0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10436E-8FD1-264E-9C0F-5D2762F38F77}" type="slidenum">
              <a:rPr lang="en-US" smtClean="0"/>
              <a:t>‹#›</a:t>
            </a:fld>
            <a:endParaRPr lang="en-US"/>
          </a:p>
        </p:txBody>
      </p:sp>
    </p:spTree>
    <p:extLst>
      <p:ext uri="{BB962C8B-B14F-4D97-AF65-F5344CB8AC3E}">
        <p14:creationId xmlns:p14="http://schemas.microsoft.com/office/powerpoint/2010/main" val="25481685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tiff"/><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9.tiff"/><Relationship Id="rId5" Type="http://schemas.openxmlformats.org/officeDocument/2006/relationships/hyperlink" Target="https://linux-kernel-labs.github.io/master/lectures/intro.html" TargetMode="Externa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hyperlink" Target="http://www.opensourceforu.com/2011/02/linux-character-drivers"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hyperlink" Target="https://linux-kernel-labs.github.io/master/lectures/intro.html" TargetMode="External"/><Relationship Id="rId2" Type="http://schemas.openxmlformats.org/officeDocument/2006/relationships/hyperlink" Target="https://bootlin.com/doc/training/linux-kernel/" TargetMode="External"/><Relationship Id="rId1" Type="http://schemas.openxmlformats.org/officeDocument/2006/relationships/slideLayout" Target="../slideLayouts/slideLayout12.xml"/><Relationship Id="rId6" Type="http://schemas.openxmlformats.org/officeDocument/2006/relationships/hyperlink" Target="http://www.opensourceforu.com/2011/02/linux-character-drivers" TargetMode="External"/><Relationship Id="rId5" Type="http://schemas.openxmlformats.org/officeDocument/2006/relationships/hyperlink" Target="https://www.ibm.com/developerworks/ru/library/l-linux_kernel_01/index.html" TargetMode="External"/><Relationship Id="rId4" Type="http://schemas.openxmlformats.org/officeDocument/2006/relationships/hyperlink" Target="https://www.kernel.org/doc/html/latest/filesystems/vfs.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hyperlink" Target="http://www.microkernel.info/" TargetMode="External"/><Relationship Id="rId3" Type="http://schemas.openxmlformats.org/officeDocument/2006/relationships/hyperlink" Target="https://wiki.osdev.org/Getting_Started" TargetMode="External"/><Relationship Id="rId7" Type="http://schemas.openxmlformats.org/officeDocument/2006/relationships/hyperlink" Target="https://pdos.csail.mit.edu/6.828/2019/xv6.html" TargetMode="External"/><Relationship Id="rId12"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hyperlink" Target="https://github.com/EmcraftSystems/linux-emcraft" TargetMode="External"/><Relationship Id="rId11" Type="http://schemas.openxmlformats.org/officeDocument/2006/relationships/hyperlink" Target="https://www.mbed.com/en/platform/mbed-os/" TargetMode="External"/><Relationship Id="rId5" Type="http://schemas.openxmlformats.org/officeDocument/2006/relationships/hyperlink" Target="https://github.com/freebsd/freebsd" TargetMode="External"/><Relationship Id="rId10" Type="http://schemas.openxmlformats.org/officeDocument/2006/relationships/hyperlink" Target="https://www.zephyrproject.org/" TargetMode="External"/><Relationship Id="rId4" Type="http://schemas.openxmlformats.org/officeDocument/2006/relationships/hyperlink" Target="https://github.com/torvalds/linux" TargetMode="External"/><Relationship Id="rId9" Type="http://schemas.openxmlformats.org/officeDocument/2006/relationships/hyperlink" Target="https://www.freertos.or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hyperlink" Target="https://linux-kernel-labs.github.io/master/lectures/intro.html#monolithic-kernel" TargetMode="External"/><Relationship Id="rId2" Type="http://schemas.openxmlformats.org/officeDocument/2006/relationships/image" Target="../media/image5.png"/><Relationship Id="rId1" Type="http://schemas.openxmlformats.org/officeDocument/2006/relationships/slideLayout" Target="../slideLayouts/slideLayout12.xml"/><Relationship Id="rId5" Type="http://schemas.openxmlformats.org/officeDocument/2006/relationships/hyperlink" Target="http://turnoff.us/geek/inside-the-linux-kernel/" TargetMode="Externa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0C0821A-2F0A-694D-99CF-E050695CC8B5}"/>
              </a:ext>
            </a:extLst>
          </p:cNvPr>
          <p:cNvSpPr>
            <a:spLocks noGrp="1"/>
          </p:cNvSpPr>
          <p:nvPr>
            <p:ph type="body" sz="quarter" idx="14"/>
          </p:nvPr>
        </p:nvSpPr>
        <p:spPr>
          <a:xfrm>
            <a:off x="4445794" y="6128388"/>
            <a:ext cx="3300412" cy="328568"/>
          </a:xfrm>
        </p:spPr>
        <p:txBody>
          <a:bodyPr/>
          <a:lstStyle/>
          <a:p>
            <a:r>
              <a:rPr lang="en-US" sz="1600" b="0" dirty="0">
                <a:solidFill>
                  <a:schemeClr val="tx1"/>
                </a:solidFill>
                <a:latin typeface="Consolas" panose="020B0609020204030204" pitchFamily="49" charset="0"/>
                <a:cs typeface="Consolas" panose="020B0609020204030204" pitchFamily="49" charset="0"/>
              </a:rPr>
              <a:t>Roman </a:t>
            </a:r>
            <a:r>
              <a:rPr lang="en-US" sz="1600" b="0" dirty="0" err="1">
                <a:solidFill>
                  <a:schemeClr val="tx1"/>
                </a:solidFill>
                <a:latin typeface="Consolas" panose="020B0609020204030204" pitchFamily="49" charset="0"/>
                <a:cs typeface="Consolas" panose="020B0609020204030204" pitchFamily="49" charset="0"/>
              </a:rPr>
              <a:t>Okhrimenko</a:t>
            </a:r>
            <a:r>
              <a:rPr lang="en-US" sz="1600" b="0" dirty="0">
                <a:solidFill>
                  <a:schemeClr val="tx1"/>
                </a:solidFill>
                <a:latin typeface="Consolas" panose="020B0609020204030204" pitchFamily="49" charset="0"/>
                <a:cs typeface="Consolas" panose="020B0609020204030204" pitchFamily="49" charset="0"/>
              </a:rPr>
              <a:t> 2019</a:t>
            </a:r>
          </a:p>
        </p:txBody>
      </p:sp>
      <p:sp>
        <p:nvSpPr>
          <p:cNvPr id="6" name="Title 5">
            <a:extLst>
              <a:ext uri="{FF2B5EF4-FFF2-40B4-BE49-F238E27FC236}">
                <a16:creationId xmlns:a16="http://schemas.microsoft.com/office/drawing/2014/main" id="{8F298D33-8B15-8145-969A-F8F6B6458902}"/>
              </a:ext>
            </a:extLst>
          </p:cNvPr>
          <p:cNvSpPr>
            <a:spLocks noGrp="1"/>
          </p:cNvSpPr>
          <p:nvPr>
            <p:ph type="title"/>
          </p:nvPr>
        </p:nvSpPr>
        <p:spPr>
          <a:xfrm>
            <a:off x="0" y="2450942"/>
            <a:ext cx="12192001" cy="1075679"/>
          </a:xfrm>
          <a:noFill/>
        </p:spPr>
        <p:txBody>
          <a:bodyPr/>
          <a:lstStyle/>
          <a:p>
            <a:r>
              <a:rPr lang="en-US" dirty="0">
                <a:solidFill>
                  <a:schemeClr val="tx1"/>
                </a:solidFill>
                <a:latin typeface="Consolas" panose="020B0609020204030204" pitchFamily="49" charset="0"/>
                <a:cs typeface="Consolas" panose="020B0609020204030204" pitchFamily="49" charset="0"/>
              </a:rPr>
              <a:t>Linux Device Drivers</a:t>
            </a:r>
          </a:p>
        </p:txBody>
      </p:sp>
      <p:sp>
        <p:nvSpPr>
          <p:cNvPr id="9" name="TextBox 8">
            <a:extLst>
              <a:ext uri="{FF2B5EF4-FFF2-40B4-BE49-F238E27FC236}">
                <a16:creationId xmlns:a16="http://schemas.microsoft.com/office/drawing/2014/main" id="{CA575CB7-23DA-784F-918E-A575F028108E}"/>
              </a:ext>
            </a:extLst>
          </p:cNvPr>
          <p:cNvSpPr txBox="1"/>
          <p:nvPr/>
        </p:nvSpPr>
        <p:spPr>
          <a:xfrm>
            <a:off x="5303956" y="3311177"/>
            <a:ext cx="1584088" cy="430887"/>
          </a:xfrm>
          <a:prstGeom prst="rect">
            <a:avLst/>
          </a:prstGeom>
          <a:noFill/>
        </p:spPr>
        <p:txBody>
          <a:bodyPr wrap="none" rtlCol="0">
            <a:spAutoFit/>
          </a:bodyPr>
          <a:lstStyle/>
          <a:p>
            <a:r>
              <a:rPr lang="en-US" sz="2200" dirty="0">
                <a:latin typeface="Consolas" panose="020B0609020204030204" pitchFamily="49" charset="0"/>
                <a:cs typeface="Consolas" panose="020B0609020204030204" pitchFamily="49" charset="0"/>
              </a:rPr>
              <a:t>Lection 1</a:t>
            </a:r>
          </a:p>
        </p:txBody>
      </p:sp>
    </p:spTree>
    <p:extLst>
      <p:ext uri="{BB962C8B-B14F-4D97-AF65-F5344CB8AC3E}">
        <p14:creationId xmlns:p14="http://schemas.microsoft.com/office/powerpoint/2010/main" val="213218186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2453" y="-198416"/>
            <a:ext cx="12192001" cy="1089529"/>
          </a:xfrm>
          <a:solidFill>
            <a:schemeClr val="bg2">
              <a:alpha val="40000"/>
            </a:schemeClr>
          </a:solidFill>
        </p:spPr>
        <p:txBody>
          <a:bodyPr/>
          <a:lstStyle/>
          <a:p>
            <a:r>
              <a:rPr lang="en-US" sz="4400" dirty="0">
                <a:solidFill>
                  <a:schemeClr val="tx1"/>
                </a:solidFill>
                <a:latin typeface="Consolas" panose="020B0609020204030204" pitchFamily="49" charset="0"/>
                <a:cs typeface="Consolas" panose="020B0609020204030204" pitchFamily="49" charset="0"/>
              </a:rPr>
              <a:t>Monolithic vs Microkernel</a:t>
            </a:r>
            <a:endParaRPr lang="en-US" dirty="0">
              <a:solidFill>
                <a:schemeClr val="tx1"/>
              </a:solidFill>
              <a:latin typeface="Consolas" panose="020B0609020204030204" pitchFamily="49" charset="0"/>
              <a:cs typeface="Consolas" panose="020B0609020204030204" pitchFamily="49" charset="0"/>
            </a:endParaRPr>
          </a:p>
        </p:txBody>
      </p:sp>
      <p:pic>
        <p:nvPicPr>
          <p:cNvPr id="7" name="Picture 6" descr="A screenshot of a cell phone&#10;&#10;Description automatically generated">
            <a:extLst>
              <a:ext uri="{FF2B5EF4-FFF2-40B4-BE49-F238E27FC236}">
                <a16:creationId xmlns:a16="http://schemas.microsoft.com/office/drawing/2014/main" id="{077E21F7-D37D-E14B-800B-8D6E38D492DC}"/>
              </a:ext>
            </a:extLst>
          </p:cNvPr>
          <p:cNvPicPr>
            <a:picLocks noChangeAspect="1"/>
          </p:cNvPicPr>
          <p:nvPr/>
        </p:nvPicPr>
        <p:blipFill>
          <a:blip r:embed="rId3"/>
          <a:stretch>
            <a:fillRect/>
          </a:stretch>
        </p:blipFill>
        <p:spPr>
          <a:xfrm>
            <a:off x="12452" y="973107"/>
            <a:ext cx="5407868" cy="4014932"/>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57154DBC-2C2A-9346-9865-09CC99DB2522}"/>
              </a:ext>
            </a:extLst>
          </p:cNvPr>
          <p:cNvPicPr>
            <a:picLocks noChangeAspect="1"/>
          </p:cNvPicPr>
          <p:nvPr/>
        </p:nvPicPr>
        <p:blipFill>
          <a:blip r:embed="rId4"/>
          <a:stretch>
            <a:fillRect/>
          </a:stretch>
        </p:blipFill>
        <p:spPr>
          <a:xfrm>
            <a:off x="6096000" y="1551449"/>
            <a:ext cx="6050325" cy="3415506"/>
          </a:xfrm>
          <a:prstGeom prst="rect">
            <a:avLst/>
          </a:prstGeom>
        </p:spPr>
      </p:pic>
      <p:sp>
        <p:nvSpPr>
          <p:cNvPr id="10" name="TextBox 9">
            <a:extLst>
              <a:ext uri="{FF2B5EF4-FFF2-40B4-BE49-F238E27FC236}">
                <a16:creationId xmlns:a16="http://schemas.microsoft.com/office/drawing/2014/main" id="{F939B97C-FDA3-7248-8C35-808FC2C460DC}"/>
              </a:ext>
            </a:extLst>
          </p:cNvPr>
          <p:cNvSpPr txBox="1"/>
          <p:nvPr/>
        </p:nvSpPr>
        <p:spPr>
          <a:xfrm>
            <a:off x="1990867" y="5414074"/>
            <a:ext cx="1451038" cy="369332"/>
          </a:xfrm>
          <a:prstGeom prst="rect">
            <a:avLst/>
          </a:prstGeom>
          <a:noFill/>
        </p:spPr>
        <p:txBody>
          <a:bodyPr wrap="none" rtlCol="0">
            <a:spAutoFit/>
          </a:bodyPr>
          <a:lstStyle/>
          <a:p>
            <a:r>
              <a:rPr lang="en-US" b="1" dirty="0">
                <a:latin typeface="Consolas" panose="020B0609020204030204" pitchFamily="49" charset="0"/>
                <a:cs typeface="Consolas" panose="020B0609020204030204" pitchFamily="49" charset="0"/>
              </a:rPr>
              <a:t>Monolithic</a:t>
            </a:r>
          </a:p>
        </p:txBody>
      </p:sp>
      <p:sp>
        <p:nvSpPr>
          <p:cNvPr id="11" name="TextBox 10">
            <a:extLst>
              <a:ext uri="{FF2B5EF4-FFF2-40B4-BE49-F238E27FC236}">
                <a16:creationId xmlns:a16="http://schemas.microsoft.com/office/drawing/2014/main" id="{B8A1F66D-D681-E149-B952-32898DA1F1EB}"/>
              </a:ext>
            </a:extLst>
          </p:cNvPr>
          <p:cNvSpPr txBox="1"/>
          <p:nvPr/>
        </p:nvSpPr>
        <p:spPr>
          <a:xfrm>
            <a:off x="8750097" y="5414074"/>
            <a:ext cx="817853" cy="369332"/>
          </a:xfrm>
          <a:prstGeom prst="rect">
            <a:avLst/>
          </a:prstGeom>
          <a:noFill/>
        </p:spPr>
        <p:txBody>
          <a:bodyPr wrap="none" rtlCol="0">
            <a:spAutoFit/>
          </a:bodyPr>
          <a:lstStyle/>
          <a:p>
            <a:r>
              <a:rPr lang="en-US" b="1" dirty="0">
                <a:latin typeface="Consolas" panose="020B0609020204030204" pitchFamily="49" charset="0"/>
                <a:cs typeface="Consolas" panose="020B0609020204030204" pitchFamily="49" charset="0"/>
              </a:rPr>
              <a:t>Micro</a:t>
            </a:r>
          </a:p>
        </p:txBody>
      </p:sp>
      <p:sp>
        <p:nvSpPr>
          <p:cNvPr id="12" name="TextBox 11">
            <a:extLst>
              <a:ext uri="{FF2B5EF4-FFF2-40B4-BE49-F238E27FC236}">
                <a16:creationId xmlns:a16="http://schemas.microsoft.com/office/drawing/2014/main" id="{49C6EED8-8CBA-2148-A243-EC82F8E32BF3}"/>
              </a:ext>
            </a:extLst>
          </p:cNvPr>
          <p:cNvSpPr txBox="1"/>
          <p:nvPr/>
        </p:nvSpPr>
        <p:spPr>
          <a:xfrm>
            <a:off x="56399" y="5009659"/>
            <a:ext cx="3400290" cy="246221"/>
          </a:xfrm>
          <a:prstGeom prst="rect">
            <a:avLst/>
          </a:prstGeom>
          <a:noFill/>
        </p:spPr>
        <p:txBody>
          <a:bodyPr wrap="none" rtlCol="0">
            <a:spAutoFit/>
          </a:bodyPr>
          <a:lstStyle/>
          <a:p>
            <a:r>
              <a:rPr lang="en-US" sz="1000" dirty="0">
                <a:hlinkClick r:id="rId5">
                  <a:extLst>
                    <a:ext uri="{A12FA001-AC4F-418D-AE19-62706E023703}">
                      <ahyp:hlinkClr xmlns:ahyp="http://schemas.microsoft.com/office/drawing/2018/hyperlinkcolor" val="tx"/>
                    </a:ext>
                  </a:extLst>
                </a:hlinkClick>
              </a:rPr>
              <a:t>https://linux-kernel-labs.github.io/master/lectures/intro.html</a:t>
            </a:r>
            <a:endParaRPr lang="en-US" sz="1000" dirty="0"/>
          </a:p>
        </p:txBody>
      </p:sp>
      <p:pic>
        <p:nvPicPr>
          <p:cNvPr id="13" name="Picture 12">
            <a:extLst>
              <a:ext uri="{FF2B5EF4-FFF2-40B4-BE49-F238E27FC236}">
                <a16:creationId xmlns:a16="http://schemas.microsoft.com/office/drawing/2014/main" id="{1D73A11E-5B3A-A64D-9E02-18468E6B288E}"/>
              </a:ext>
            </a:extLst>
          </p:cNvPr>
          <p:cNvPicPr>
            <a:picLocks noChangeAspect="1"/>
          </p:cNvPicPr>
          <p:nvPr/>
        </p:nvPicPr>
        <p:blipFill>
          <a:blip r:embed="rId6"/>
          <a:stretch>
            <a:fillRect/>
          </a:stretch>
        </p:blipFill>
        <p:spPr>
          <a:xfrm>
            <a:off x="3614473" y="4966955"/>
            <a:ext cx="2143687" cy="1653034"/>
          </a:xfrm>
          <a:prstGeom prst="rect">
            <a:avLst/>
          </a:prstGeom>
        </p:spPr>
      </p:pic>
      <p:pic>
        <p:nvPicPr>
          <p:cNvPr id="14" name="Picture 13">
            <a:extLst>
              <a:ext uri="{FF2B5EF4-FFF2-40B4-BE49-F238E27FC236}">
                <a16:creationId xmlns:a16="http://schemas.microsoft.com/office/drawing/2014/main" id="{C2A300B5-B0B3-C64F-B231-B1E8EE2E2BCA}"/>
              </a:ext>
            </a:extLst>
          </p:cNvPr>
          <p:cNvPicPr>
            <a:picLocks noChangeAspect="1"/>
          </p:cNvPicPr>
          <p:nvPr/>
        </p:nvPicPr>
        <p:blipFill>
          <a:blip r:embed="rId7"/>
          <a:stretch>
            <a:fillRect/>
          </a:stretch>
        </p:blipFill>
        <p:spPr>
          <a:xfrm>
            <a:off x="6744072" y="4966955"/>
            <a:ext cx="1349416" cy="1653034"/>
          </a:xfrm>
          <a:prstGeom prst="rect">
            <a:avLst/>
          </a:prstGeom>
        </p:spPr>
      </p:pic>
    </p:spTree>
    <p:extLst>
      <p:ext uri="{BB962C8B-B14F-4D97-AF65-F5344CB8AC3E}">
        <p14:creationId xmlns:p14="http://schemas.microsoft.com/office/powerpoint/2010/main" val="87582207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2453" y="1"/>
            <a:ext cx="12192001" cy="692696"/>
          </a:xfrm>
          <a:solidFill>
            <a:schemeClr val="bg2">
              <a:alpha val="40000"/>
            </a:schemeClr>
          </a:solidFill>
        </p:spPr>
        <p:txBody>
          <a:bodyPr/>
          <a:lstStyle/>
          <a:p>
            <a:r>
              <a:rPr lang="en-US" sz="4400" dirty="0">
                <a:solidFill>
                  <a:schemeClr val="tx1"/>
                </a:solidFill>
                <a:latin typeface="Consolas" panose="020B0609020204030204" pitchFamily="49" charset="0"/>
                <a:cs typeface="Consolas" panose="020B0609020204030204" pitchFamily="49" charset="0"/>
              </a:rPr>
              <a:t>Monolithic vs Microkernel</a:t>
            </a:r>
            <a:endParaRPr lang="en-US" dirty="0">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40B47ED2-7A96-E141-999C-2752685D375C}"/>
              </a:ext>
            </a:extLst>
          </p:cNvPr>
          <p:cNvSpPr txBox="1"/>
          <p:nvPr/>
        </p:nvSpPr>
        <p:spPr>
          <a:xfrm>
            <a:off x="191344" y="980728"/>
            <a:ext cx="11665296" cy="2954655"/>
          </a:xfrm>
          <a:prstGeom prst="rect">
            <a:avLst/>
          </a:prstGeom>
          <a:noFill/>
        </p:spPr>
        <p:txBody>
          <a:bodyPr wrap="square" rtlCol="0">
            <a:spAutoFit/>
          </a:bodyPr>
          <a:lstStyle/>
          <a:p>
            <a:r>
              <a:rPr lang="en-US" sz="2600" b="1" dirty="0">
                <a:latin typeface="Consolas" panose="020B0609020204030204" pitchFamily="49" charset="0"/>
                <a:cs typeface="Consolas" panose="020B0609020204030204" pitchFamily="49" charset="0"/>
              </a:rPr>
              <a:t>Mono + modules + isolation =&gt; Micro</a:t>
            </a:r>
          </a:p>
          <a:p>
            <a:endParaRPr lang="en-US" sz="2000" dirty="0">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en-US" sz="2400" dirty="0">
                <a:latin typeface="Consolas" panose="020B0609020204030204" pitchFamily="49" charset="0"/>
                <a:cs typeface="Consolas" panose="020B0609020204030204" pitchFamily="49" charset="0"/>
              </a:rPr>
              <a:t>Components can enabled or disabled at compile time</a:t>
            </a:r>
          </a:p>
          <a:p>
            <a:pPr marL="342900" indent="-342900">
              <a:buFont typeface="Arial" panose="020B0604020202020204" pitchFamily="34" charset="0"/>
              <a:buChar char="•"/>
            </a:pPr>
            <a:r>
              <a:rPr lang="en-US" sz="2400" dirty="0">
                <a:latin typeface="Consolas" panose="020B0609020204030204" pitchFamily="49" charset="0"/>
                <a:cs typeface="Consolas" panose="020B0609020204030204" pitchFamily="49" charset="0"/>
              </a:rPr>
              <a:t>Support of loadable kernel modules (at runtime)</a:t>
            </a:r>
          </a:p>
          <a:p>
            <a:pPr marL="342900" indent="-342900">
              <a:buFont typeface="Arial" panose="020B0604020202020204" pitchFamily="34" charset="0"/>
              <a:buChar char="•"/>
            </a:pPr>
            <a:r>
              <a:rPr lang="en-US" sz="2400" dirty="0">
                <a:latin typeface="Consolas" panose="020B0609020204030204" pitchFamily="49" charset="0"/>
                <a:cs typeface="Consolas" panose="020B0609020204030204" pitchFamily="49" charset="0"/>
              </a:rPr>
              <a:t>Organize the kernel in logical, independent subsystems</a:t>
            </a:r>
          </a:p>
          <a:p>
            <a:pPr marL="342900" indent="-342900">
              <a:buFont typeface="Arial" panose="020B0604020202020204" pitchFamily="34" charset="0"/>
              <a:buChar char="•"/>
            </a:pPr>
            <a:r>
              <a:rPr lang="en-US" sz="2400" dirty="0">
                <a:latin typeface="Consolas" panose="020B0609020204030204" pitchFamily="49" charset="0"/>
                <a:cs typeface="Consolas" panose="020B0609020204030204" pitchFamily="49" charset="0"/>
              </a:rPr>
              <a:t>Strict interfaces but with low performance overhead: macros, inline functions, function pointers</a:t>
            </a:r>
          </a:p>
          <a:p>
            <a:endParaRPr lang="en-US"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19595038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2453" y="0"/>
            <a:ext cx="12192001" cy="692696"/>
          </a:xfrm>
          <a:solidFill>
            <a:schemeClr val="bg2">
              <a:alpha val="40000"/>
            </a:schemeClr>
          </a:solidFill>
        </p:spPr>
        <p:txBody>
          <a:bodyPr/>
          <a:lstStyle/>
          <a:p>
            <a:r>
              <a:rPr lang="en-US" sz="4400" dirty="0">
                <a:solidFill>
                  <a:schemeClr val="tx1"/>
                </a:solidFill>
                <a:latin typeface="Consolas" panose="020B0609020204030204" pitchFamily="49" charset="0"/>
                <a:cs typeface="Consolas" panose="020B0609020204030204" pitchFamily="49" charset="0"/>
              </a:rPr>
              <a:t>Linux Kernel Modules</a:t>
            </a:r>
            <a:endParaRPr lang="en-US" dirty="0">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40B47ED2-7A96-E141-999C-2752685D375C}"/>
              </a:ext>
            </a:extLst>
          </p:cNvPr>
          <p:cNvSpPr txBox="1"/>
          <p:nvPr/>
        </p:nvSpPr>
        <p:spPr>
          <a:xfrm>
            <a:off x="191344" y="980728"/>
            <a:ext cx="11665296" cy="4801314"/>
          </a:xfrm>
          <a:prstGeom prst="rect">
            <a:avLst/>
          </a:prstGeom>
          <a:noFill/>
        </p:spPr>
        <p:txBody>
          <a:bodyPr wrap="square" rtlCol="0">
            <a:spAutoFit/>
          </a:bodyPr>
          <a:lstStyle/>
          <a:p>
            <a:r>
              <a:rPr lang="en-US" sz="2200" b="1" dirty="0">
                <a:latin typeface="Consolas" panose="020B0609020204030204" pitchFamily="49" charset="0"/>
                <a:cs typeface="Consolas" panose="020B0609020204030204" pitchFamily="49" charset="0"/>
              </a:rPr>
              <a:t>Module</a:t>
            </a:r>
            <a:r>
              <a:rPr lang="en-US" sz="2200" dirty="0">
                <a:latin typeface="Consolas" panose="020B0609020204030204" pitchFamily="49" charset="0"/>
                <a:cs typeface="Consolas" panose="020B0609020204030204" pitchFamily="49" charset="0"/>
              </a:rPr>
              <a:t> is a kernel object which can be compiled and installed in system on demand and independently of main kernel image. </a:t>
            </a:r>
          </a:p>
          <a:p>
            <a:endParaRPr lang="en-US" sz="2000" dirty="0">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Introduce new functionality to compiled and running kernel</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Help to keep the main kernel image size to the minimum</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Help to reduce boot time: you don’t spend time initializing devices and kernel features that you only need later.</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Modules make it easy to develop drivers without rebooting: load, test, unload, rebuild, load... </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Consideration: once loaded, have full control and privileges in the system.</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No particular protection. That’s why only the root user can load and unload modules.</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May have dependencies on each other which implies dep management</a:t>
            </a:r>
          </a:p>
        </p:txBody>
      </p:sp>
    </p:spTree>
    <p:extLst>
      <p:ext uri="{BB962C8B-B14F-4D97-AF65-F5344CB8AC3E}">
        <p14:creationId xmlns:p14="http://schemas.microsoft.com/office/powerpoint/2010/main" val="356768010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2453" y="0"/>
            <a:ext cx="12192001" cy="692696"/>
          </a:xfrm>
          <a:solidFill>
            <a:schemeClr val="bg2">
              <a:alpha val="40000"/>
            </a:schemeClr>
          </a:solidFill>
        </p:spPr>
        <p:txBody>
          <a:bodyPr/>
          <a:lstStyle/>
          <a:p>
            <a:r>
              <a:rPr lang="en-US" sz="4400" dirty="0">
                <a:solidFill>
                  <a:schemeClr val="tx1"/>
                </a:solidFill>
                <a:latin typeface="Consolas" panose="020B0609020204030204" pitchFamily="49" charset="0"/>
                <a:cs typeface="Consolas" panose="020B0609020204030204" pitchFamily="49" charset="0"/>
              </a:rPr>
              <a:t>Linux Kernel Modules</a:t>
            </a:r>
            <a:endParaRPr lang="en-US" dirty="0">
              <a:solidFill>
                <a:schemeClr val="tx1"/>
              </a:solidFill>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FE166B8-20BA-494D-BFD6-04D2AC671DB7}"/>
              </a:ext>
            </a:extLst>
          </p:cNvPr>
          <p:cNvSpPr txBox="1"/>
          <p:nvPr/>
        </p:nvSpPr>
        <p:spPr>
          <a:xfrm>
            <a:off x="407368" y="723752"/>
            <a:ext cx="4464496" cy="5632311"/>
          </a:xfrm>
          <a:prstGeom prst="rect">
            <a:avLst/>
          </a:prstGeom>
          <a:solidFill>
            <a:schemeClr val="accent1">
              <a:lumMod val="20000"/>
              <a:lumOff val="80000"/>
            </a:schemeClr>
          </a:solidFill>
        </p:spPr>
        <p:txBody>
          <a:bodyPr wrap="square" rtlCol="0">
            <a:spAutoFit/>
          </a:bodyPr>
          <a:lstStyle/>
          <a:p>
            <a:pPr fontAlgn="base"/>
            <a:r>
              <a:rPr lang="en-US" sz="1200" dirty="0">
                <a:latin typeface="Consolas" panose="020B0609020204030204" pitchFamily="49" charset="0"/>
                <a:cs typeface="Consolas" panose="020B0609020204030204" pitchFamily="49" charset="0"/>
              </a:rPr>
              <a:t>#include &lt;</a:t>
            </a:r>
            <a:r>
              <a:rPr lang="en-US" sz="1200" dirty="0" err="1">
                <a:latin typeface="Consolas" panose="020B0609020204030204" pitchFamily="49" charset="0"/>
                <a:cs typeface="Consolas" panose="020B0609020204030204" pitchFamily="49" charset="0"/>
              </a:rPr>
              <a:t>linux</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init.h</a:t>
            </a:r>
            <a:r>
              <a:rPr lang="en-US" sz="1200" dirty="0">
                <a:latin typeface="Consolas" panose="020B0609020204030204" pitchFamily="49" charset="0"/>
                <a:cs typeface="Consolas" panose="020B0609020204030204" pitchFamily="49" charset="0"/>
              </a:rPr>
              <a:t>&gt; </a:t>
            </a:r>
          </a:p>
          <a:p>
            <a:pPr fontAlgn="base"/>
            <a:r>
              <a:rPr lang="en-US" sz="1200" dirty="0">
                <a:latin typeface="Consolas" panose="020B0609020204030204" pitchFamily="49" charset="0"/>
                <a:cs typeface="Consolas" panose="020B0609020204030204" pitchFamily="49" charset="0"/>
              </a:rPr>
              <a:t>#include &lt;</a:t>
            </a:r>
            <a:r>
              <a:rPr lang="en-US" sz="1200" dirty="0" err="1">
                <a:latin typeface="Consolas" panose="020B0609020204030204" pitchFamily="49" charset="0"/>
                <a:cs typeface="Consolas" panose="020B0609020204030204" pitchFamily="49" charset="0"/>
              </a:rPr>
              <a:t>linux</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module.h</a:t>
            </a:r>
            <a:r>
              <a:rPr lang="en-US" sz="1200" dirty="0">
                <a:latin typeface="Consolas" panose="020B0609020204030204" pitchFamily="49" charset="0"/>
                <a:cs typeface="Consolas" panose="020B0609020204030204" pitchFamily="49" charset="0"/>
              </a:rPr>
              <a:t>&gt; </a:t>
            </a:r>
          </a:p>
          <a:p>
            <a:pPr fontAlgn="base"/>
            <a:r>
              <a:rPr lang="en-US" sz="1200" dirty="0">
                <a:latin typeface="Consolas" panose="020B0609020204030204" pitchFamily="49" charset="0"/>
                <a:cs typeface="Consolas" panose="020B0609020204030204" pitchFamily="49" charset="0"/>
              </a:rPr>
              <a:t>#include "</a:t>
            </a:r>
            <a:r>
              <a:rPr lang="en-US" sz="1200" dirty="0" err="1">
                <a:latin typeface="Consolas" panose="020B0609020204030204" pitchFamily="49" charset="0"/>
                <a:cs typeface="Consolas" panose="020B0609020204030204" pitchFamily="49" charset="0"/>
              </a:rPr>
              <a:t>md.h</a:t>
            </a:r>
            <a:r>
              <a:rPr lang="en-US" sz="1200" dirty="0">
                <a:latin typeface="Consolas" panose="020B0609020204030204" pitchFamily="49" charset="0"/>
                <a:cs typeface="Consolas" panose="020B0609020204030204" pitchFamily="49" charset="0"/>
              </a:rPr>
              <a:t>" </a:t>
            </a:r>
          </a:p>
          <a:p>
            <a:pPr fontAlgn="base"/>
            <a:endParaRPr lang="en-US" sz="1200" dirty="0">
              <a:latin typeface="Consolas" panose="020B0609020204030204" pitchFamily="49" charset="0"/>
              <a:cs typeface="Consolas" panose="020B0609020204030204" pitchFamily="49" charset="0"/>
            </a:endParaRPr>
          </a:p>
          <a:p>
            <a:pPr fontAlgn="base"/>
            <a:r>
              <a:rPr lang="en-US" sz="1200" b="1" dirty="0">
                <a:latin typeface="Consolas" panose="020B0609020204030204" pitchFamily="49" charset="0"/>
                <a:cs typeface="Consolas" panose="020B0609020204030204" pitchFamily="49" charset="0"/>
              </a:rPr>
              <a:t>MODULE_LICENSE</a:t>
            </a:r>
            <a:r>
              <a:rPr lang="en-US" sz="1200" dirty="0">
                <a:latin typeface="Consolas" panose="020B0609020204030204" pitchFamily="49" charset="0"/>
                <a:cs typeface="Consolas" panose="020B0609020204030204" pitchFamily="49" charset="0"/>
              </a:rPr>
              <a:t>( "GPL" ); </a:t>
            </a:r>
          </a:p>
          <a:p>
            <a:pPr fontAlgn="base"/>
            <a:r>
              <a:rPr lang="en-US" sz="1200" b="1" dirty="0">
                <a:latin typeface="Consolas" panose="020B0609020204030204" pitchFamily="49" charset="0"/>
                <a:cs typeface="Consolas" panose="020B0609020204030204" pitchFamily="49" charset="0"/>
              </a:rPr>
              <a:t>MODULE_AUTHOR</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Jonh</a:t>
            </a:r>
            <a:r>
              <a:rPr lang="en-US" sz="1200" dirty="0">
                <a:latin typeface="Consolas" panose="020B0609020204030204" pitchFamily="49" charset="0"/>
                <a:cs typeface="Consolas" panose="020B0609020204030204" pitchFamily="49" charset="0"/>
              </a:rPr>
              <a:t> Doe &lt;</a:t>
            </a:r>
            <a:r>
              <a:rPr lang="en-US" sz="1200" dirty="0" err="1">
                <a:latin typeface="Consolas" panose="020B0609020204030204" pitchFamily="49" charset="0"/>
                <a:cs typeface="Consolas" panose="020B0609020204030204" pitchFamily="49" charset="0"/>
              </a:rPr>
              <a:t>john.doe@foobar.com</a:t>
            </a:r>
            <a:r>
              <a:rPr lang="en-US" sz="1200" dirty="0">
                <a:latin typeface="Consolas" panose="020B0609020204030204" pitchFamily="49" charset="0"/>
                <a:cs typeface="Consolas" panose="020B0609020204030204" pitchFamily="49" charset="0"/>
              </a:rPr>
              <a:t>&gt;" );</a:t>
            </a:r>
          </a:p>
          <a:p>
            <a:pPr fontAlgn="base"/>
            <a:r>
              <a:rPr lang="en-US" sz="1200" dirty="0">
                <a:latin typeface="Consolas" panose="020B0609020204030204" pitchFamily="49" charset="0"/>
                <a:cs typeface="Consolas" panose="020B0609020204030204" pitchFamily="49" charset="0"/>
              </a:rPr>
              <a:t> </a:t>
            </a:r>
          </a:p>
          <a:p>
            <a:pPr fontAlgn="base"/>
            <a:r>
              <a:rPr lang="en-US" sz="1200" dirty="0">
                <a:latin typeface="Consolas" panose="020B0609020204030204" pitchFamily="49" charset="0"/>
                <a:cs typeface="Consolas" panose="020B0609020204030204" pitchFamily="49" charset="0"/>
              </a:rPr>
              <a:t>char* </a:t>
            </a:r>
            <a:r>
              <a:rPr lang="en-US" sz="1200" dirty="0">
                <a:highlight>
                  <a:srgbClr val="FFFF00"/>
                </a:highlight>
                <a:latin typeface="Consolas" panose="020B0609020204030204" pitchFamily="49" charset="0"/>
                <a:cs typeface="Consolas" panose="020B0609020204030204" pitchFamily="49" charset="0"/>
              </a:rPr>
              <a:t>md1_data </a:t>
            </a:r>
            <a:r>
              <a:rPr lang="en-US" sz="1200" dirty="0">
                <a:latin typeface="Consolas" panose="020B0609020204030204" pitchFamily="49" charset="0"/>
                <a:cs typeface="Consolas" panose="020B0609020204030204" pitchFamily="49" charset="0"/>
              </a:rPr>
              <a:t>= ”Hello world</a:t>
            </a:r>
            <a:r>
              <a:rPr lang="ru-RU" sz="1200" dirty="0">
                <a:latin typeface="Consolas" panose="020B0609020204030204" pitchFamily="49" charset="0"/>
                <a:cs typeface="Consolas" panose="020B0609020204030204" pitchFamily="49" charset="0"/>
              </a:rPr>
              <a:t>!"; </a:t>
            </a:r>
          </a:p>
          <a:p>
            <a:pPr fontAlgn="base"/>
            <a:r>
              <a:rPr lang="en-US" sz="1200" dirty="0">
                <a:latin typeface="Consolas" panose="020B0609020204030204" pitchFamily="49" charset="0"/>
                <a:cs typeface="Consolas" panose="020B0609020204030204" pitchFamily="49" charset="0"/>
              </a:rPr>
              <a:t>extern char* </a:t>
            </a:r>
            <a:r>
              <a:rPr lang="en-US" sz="1200" dirty="0">
                <a:highlight>
                  <a:srgbClr val="00FF00"/>
                </a:highlight>
                <a:latin typeface="Consolas" panose="020B0609020204030204" pitchFamily="49" charset="0"/>
                <a:cs typeface="Consolas" panose="020B0609020204030204" pitchFamily="49" charset="0"/>
              </a:rPr>
              <a:t>md1_proc</a:t>
            </a:r>
            <a:r>
              <a:rPr lang="en-US" sz="1200" dirty="0">
                <a:latin typeface="Consolas" panose="020B0609020204030204" pitchFamily="49" charset="0"/>
                <a:cs typeface="Consolas" panose="020B0609020204030204" pitchFamily="49" charset="0"/>
              </a:rPr>
              <a:t>( void ) { </a:t>
            </a:r>
          </a:p>
          <a:p>
            <a:pPr fontAlgn="base"/>
            <a:r>
              <a:rPr lang="en-US" sz="1200" dirty="0">
                <a:latin typeface="Consolas" panose="020B0609020204030204" pitchFamily="49" charset="0"/>
                <a:cs typeface="Consolas" panose="020B0609020204030204" pitchFamily="49" charset="0"/>
              </a:rPr>
              <a:t>   return md1_data; </a:t>
            </a:r>
          </a:p>
          <a:p>
            <a:pPr fontAlgn="base"/>
            <a:r>
              <a:rPr lang="en-US" sz="1200" dirty="0">
                <a:latin typeface="Consolas" panose="020B0609020204030204" pitchFamily="49" charset="0"/>
                <a:cs typeface="Consolas" panose="020B0609020204030204" pitchFamily="49" charset="0"/>
              </a:rPr>
              <a:t>} </a:t>
            </a:r>
          </a:p>
          <a:p>
            <a:pPr fontAlgn="base"/>
            <a:r>
              <a:rPr lang="en-US" sz="1200" dirty="0">
                <a:latin typeface="Consolas" panose="020B0609020204030204" pitchFamily="49" charset="0"/>
                <a:cs typeface="Consolas" panose="020B0609020204030204" pitchFamily="49" charset="0"/>
              </a:rPr>
              <a:t>static char* md1_local( void ) { </a:t>
            </a:r>
          </a:p>
          <a:p>
            <a:pPr fontAlgn="base"/>
            <a:r>
              <a:rPr lang="en-US" sz="1200" dirty="0">
                <a:latin typeface="Consolas" panose="020B0609020204030204" pitchFamily="49" charset="0"/>
                <a:cs typeface="Consolas" panose="020B0609020204030204" pitchFamily="49" charset="0"/>
              </a:rPr>
              <a:t>   return md1_data; </a:t>
            </a:r>
          </a:p>
          <a:p>
            <a:pPr fontAlgn="base"/>
            <a:r>
              <a:rPr lang="en-US" sz="1200" dirty="0">
                <a:latin typeface="Consolas" panose="020B0609020204030204" pitchFamily="49" charset="0"/>
                <a:cs typeface="Consolas" panose="020B0609020204030204" pitchFamily="49" charset="0"/>
              </a:rPr>
              <a:t>} </a:t>
            </a:r>
          </a:p>
          <a:p>
            <a:pPr fontAlgn="base"/>
            <a:r>
              <a:rPr lang="en-US" sz="1200" dirty="0">
                <a:latin typeface="Consolas" panose="020B0609020204030204" pitchFamily="49" charset="0"/>
                <a:cs typeface="Consolas" panose="020B0609020204030204" pitchFamily="49" charset="0"/>
              </a:rPr>
              <a:t>extern char* md1_noexport( void ) { </a:t>
            </a:r>
          </a:p>
          <a:p>
            <a:pPr fontAlgn="base"/>
            <a:r>
              <a:rPr lang="en-US" sz="1200" dirty="0">
                <a:latin typeface="Consolas" panose="020B0609020204030204" pitchFamily="49" charset="0"/>
                <a:cs typeface="Consolas" panose="020B0609020204030204" pitchFamily="49" charset="0"/>
              </a:rPr>
              <a:t>   return md1_data; </a:t>
            </a:r>
          </a:p>
          <a:p>
            <a:pPr fontAlgn="base"/>
            <a:r>
              <a:rPr lang="en-US" sz="1200" dirty="0">
                <a:latin typeface="Consolas" panose="020B0609020204030204" pitchFamily="49" charset="0"/>
                <a:cs typeface="Consolas" panose="020B0609020204030204" pitchFamily="49" charset="0"/>
              </a:rPr>
              <a:t>}</a:t>
            </a:r>
          </a:p>
          <a:p>
            <a:pPr fontAlgn="base"/>
            <a:r>
              <a:rPr lang="en-US" sz="1200" b="1" dirty="0">
                <a:latin typeface="Consolas" panose="020B0609020204030204" pitchFamily="49" charset="0"/>
                <a:cs typeface="Consolas" panose="020B0609020204030204" pitchFamily="49" charset="0"/>
              </a:rPr>
              <a:t>EXPORT_SYMBOL</a:t>
            </a:r>
            <a:r>
              <a:rPr lang="en-US" sz="1200" dirty="0">
                <a:latin typeface="Consolas" panose="020B0609020204030204" pitchFamily="49" charset="0"/>
                <a:cs typeface="Consolas" panose="020B0609020204030204" pitchFamily="49" charset="0"/>
              </a:rPr>
              <a:t>( </a:t>
            </a:r>
            <a:r>
              <a:rPr lang="en-US" sz="1200" dirty="0">
                <a:highlight>
                  <a:srgbClr val="FFFF00"/>
                </a:highlight>
                <a:latin typeface="Consolas" panose="020B0609020204030204" pitchFamily="49" charset="0"/>
                <a:cs typeface="Consolas" panose="020B0609020204030204" pitchFamily="49" charset="0"/>
              </a:rPr>
              <a:t>md1_data</a:t>
            </a:r>
            <a:r>
              <a:rPr lang="en-US" sz="1200" dirty="0">
                <a:latin typeface="Consolas" panose="020B0609020204030204" pitchFamily="49" charset="0"/>
                <a:cs typeface="Consolas" panose="020B0609020204030204" pitchFamily="49" charset="0"/>
              </a:rPr>
              <a:t> ); </a:t>
            </a:r>
          </a:p>
          <a:p>
            <a:pPr fontAlgn="base"/>
            <a:r>
              <a:rPr lang="en-US" sz="1200" b="1" dirty="0">
                <a:latin typeface="Consolas" panose="020B0609020204030204" pitchFamily="49" charset="0"/>
                <a:cs typeface="Consolas" panose="020B0609020204030204" pitchFamily="49" charset="0"/>
              </a:rPr>
              <a:t>EXPORT_SYMBOL</a:t>
            </a:r>
            <a:r>
              <a:rPr lang="en-US" sz="1200" dirty="0">
                <a:latin typeface="Consolas" panose="020B0609020204030204" pitchFamily="49" charset="0"/>
                <a:cs typeface="Consolas" panose="020B0609020204030204" pitchFamily="49" charset="0"/>
              </a:rPr>
              <a:t>( </a:t>
            </a:r>
            <a:r>
              <a:rPr lang="en-US" sz="1200" dirty="0">
                <a:highlight>
                  <a:srgbClr val="00FF00"/>
                </a:highlight>
                <a:latin typeface="Consolas" panose="020B0609020204030204" pitchFamily="49" charset="0"/>
                <a:cs typeface="Consolas" panose="020B0609020204030204" pitchFamily="49" charset="0"/>
              </a:rPr>
              <a:t>md1_proc</a:t>
            </a:r>
            <a:r>
              <a:rPr lang="en-US" sz="1200" dirty="0">
                <a:latin typeface="Consolas" panose="020B0609020204030204" pitchFamily="49" charset="0"/>
                <a:cs typeface="Consolas" panose="020B0609020204030204" pitchFamily="49" charset="0"/>
              </a:rPr>
              <a:t> ); </a:t>
            </a:r>
          </a:p>
          <a:p>
            <a:pPr fontAlgn="base"/>
            <a:r>
              <a:rPr lang="en-US" sz="1200" dirty="0">
                <a:latin typeface="Consolas" panose="020B0609020204030204" pitchFamily="49" charset="0"/>
                <a:cs typeface="Consolas" panose="020B0609020204030204" pitchFamily="49" charset="0"/>
              </a:rPr>
              <a:t>static int __</a:t>
            </a:r>
            <a:r>
              <a:rPr lang="en-US" sz="1200" dirty="0" err="1">
                <a:latin typeface="Consolas" panose="020B0609020204030204" pitchFamily="49" charset="0"/>
                <a:cs typeface="Consolas" panose="020B0609020204030204" pitchFamily="49" charset="0"/>
              </a:rPr>
              <a:t>init</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md_init</a:t>
            </a:r>
            <a:r>
              <a:rPr lang="en-US" sz="1200" dirty="0">
                <a:latin typeface="Consolas" panose="020B0609020204030204" pitchFamily="49" charset="0"/>
                <a:cs typeface="Consolas" panose="020B0609020204030204" pitchFamily="49" charset="0"/>
              </a:rPr>
              <a:t>( void ) { </a:t>
            </a:r>
          </a:p>
          <a:p>
            <a:pPr fontAlgn="base"/>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printk</a:t>
            </a:r>
            <a:r>
              <a:rPr lang="en-US" sz="1200" dirty="0">
                <a:latin typeface="Consolas" panose="020B0609020204030204" pitchFamily="49" charset="0"/>
                <a:cs typeface="Consolas" panose="020B0609020204030204" pitchFamily="49" charset="0"/>
              </a:rPr>
              <a:t>( "+ module md1 start!\n" ); </a:t>
            </a:r>
          </a:p>
          <a:p>
            <a:pPr fontAlgn="base"/>
            <a:r>
              <a:rPr lang="en-US" sz="1200" dirty="0">
                <a:latin typeface="Consolas" panose="020B0609020204030204" pitchFamily="49" charset="0"/>
                <a:cs typeface="Consolas" panose="020B0609020204030204" pitchFamily="49" charset="0"/>
              </a:rPr>
              <a:t>   return 0; </a:t>
            </a:r>
          </a:p>
          <a:p>
            <a:pPr fontAlgn="base"/>
            <a:r>
              <a:rPr lang="en-US" sz="1200" dirty="0">
                <a:latin typeface="Consolas" panose="020B0609020204030204" pitchFamily="49" charset="0"/>
                <a:cs typeface="Consolas" panose="020B0609020204030204" pitchFamily="49" charset="0"/>
              </a:rPr>
              <a:t>} </a:t>
            </a:r>
          </a:p>
          <a:p>
            <a:pPr fontAlgn="base"/>
            <a:r>
              <a:rPr lang="en-US" sz="1200" dirty="0">
                <a:latin typeface="Consolas" panose="020B0609020204030204" pitchFamily="49" charset="0"/>
                <a:cs typeface="Consolas" panose="020B0609020204030204" pitchFamily="49" charset="0"/>
              </a:rPr>
              <a:t>static void __exit </a:t>
            </a:r>
            <a:r>
              <a:rPr lang="en-US" sz="1200" dirty="0" err="1">
                <a:latin typeface="Consolas" panose="020B0609020204030204" pitchFamily="49" charset="0"/>
                <a:cs typeface="Consolas" panose="020B0609020204030204" pitchFamily="49" charset="0"/>
              </a:rPr>
              <a:t>md_exit</a:t>
            </a:r>
            <a:r>
              <a:rPr lang="en-US" sz="1200" dirty="0">
                <a:latin typeface="Consolas" panose="020B0609020204030204" pitchFamily="49" charset="0"/>
                <a:cs typeface="Consolas" panose="020B0609020204030204" pitchFamily="49" charset="0"/>
              </a:rPr>
              <a:t>( void ) { </a:t>
            </a:r>
          </a:p>
          <a:p>
            <a:pPr fontAlgn="base"/>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printk</a:t>
            </a:r>
            <a:r>
              <a:rPr lang="en-US" sz="1200" dirty="0">
                <a:latin typeface="Consolas" panose="020B0609020204030204" pitchFamily="49" charset="0"/>
                <a:cs typeface="Consolas" panose="020B0609020204030204" pitchFamily="49" charset="0"/>
              </a:rPr>
              <a:t>( "+ module md1 unloaded!\n" ); </a:t>
            </a:r>
          </a:p>
          <a:p>
            <a:pPr fontAlgn="base"/>
            <a:r>
              <a:rPr lang="en-US" sz="1200" dirty="0">
                <a:latin typeface="Consolas" panose="020B0609020204030204" pitchFamily="49" charset="0"/>
                <a:cs typeface="Consolas" panose="020B0609020204030204" pitchFamily="49" charset="0"/>
              </a:rPr>
              <a:t>} </a:t>
            </a:r>
          </a:p>
          <a:p>
            <a:pPr fontAlgn="base"/>
            <a:endParaRPr lang="en-US" sz="1200" dirty="0">
              <a:latin typeface="Consolas" panose="020B0609020204030204" pitchFamily="49" charset="0"/>
              <a:cs typeface="Consolas" panose="020B0609020204030204" pitchFamily="49" charset="0"/>
            </a:endParaRPr>
          </a:p>
          <a:p>
            <a:pPr fontAlgn="base"/>
            <a:r>
              <a:rPr lang="en-US" sz="1200" dirty="0" err="1">
                <a:latin typeface="Consolas" panose="020B0609020204030204" pitchFamily="49" charset="0"/>
                <a:cs typeface="Consolas" panose="020B0609020204030204" pitchFamily="49" charset="0"/>
              </a:rPr>
              <a:t>module_init</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md_init</a:t>
            </a:r>
            <a:r>
              <a:rPr lang="en-US" sz="1200" dirty="0">
                <a:latin typeface="Consolas" panose="020B0609020204030204" pitchFamily="49" charset="0"/>
                <a:cs typeface="Consolas" panose="020B0609020204030204" pitchFamily="49" charset="0"/>
              </a:rPr>
              <a:t> ); </a:t>
            </a:r>
          </a:p>
          <a:p>
            <a:pPr fontAlgn="base"/>
            <a:r>
              <a:rPr lang="en-US" sz="1200" dirty="0" err="1">
                <a:latin typeface="Consolas" panose="020B0609020204030204" pitchFamily="49" charset="0"/>
                <a:cs typeface="Consolas" panose="020B0609020204030204" pitchFamily="49" charset="0"/>
              </a:rPr>
              <a:t>module_exit</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md_exit</a:t>
            </a:r>
            <a:r>
              <a:rPr lang="en-US" sz="1200" dirty="0">
                <a:latin typeface="Consolas" panose="020B0609020204030204" pitchFamily="49" charset="0"/>
                <a:cs typeface="Consolas" panose="020B0609020204030204" pitchFamily="49" charset="0"/>
              </a:rPr>
              <a:t> );</a:t>
            </a:r>
          </a:p>
          <a:p>
            <a:endParaRPr lang="en-US" sz="1200" dirty="0">
              <a:latin typeface="Consolas" panose="020B0609020204030204" pitchFamily="49" charset="0"/>
              <a:cs typeface="Consolas" panose="020B0609020204030204" pitchFamily="49" charset="0"/>
            </a:endParaRPr>
          </a:p>
        </p:txBody>
      </p:sp>
      <p:sp>
        <p:nvSpPr>
          <p:cNvPr id="5" name="TextBox 4">
            <a:extLst>
              <a:ext uri="{FF2B5EF4-FFF2-40B4-BE49-F238E27FC236}">
                <a16:creationId xmlns:a16="http://schemas.microsoft.com/office/drawing/2014/main" id="{34E45C24-F1CD-5343-B644-01AB4EABF812}"/>
              </a:ext>
            </a:extLst>
          </p:cNvPr>
          <p:cNvSpPr txBox="1"/>
          <p:nvPr/>
        </p:nvSpPr>
        <p:spPr>
          <a:xfrm>
            <a:off x="5159896" y="983556"/>
            <a:ext cx="6192688" cy="3970318"/>
          </a:xfrm>
          <a:prstGeom prst="rect">
            <a:avLst/>
          </a:prstGeom>
          <a:solidFill>
            <a:schemeClr val="accent1">
              <a:lumMod val="20000"/>
              <a:lumOff val="80000"/>
            </a:schemeClr>
          </a:solidFill>
        </p:spPr>
        <p:txBody>
          <a:bodyPr wrap="square" rtlCol="0">
            <a:spAutoFit/>
          </a:bodyPr>
          <a:lstStyle/>
          <a:p>
            <a:pPr fontAlgn="base"/>
            <a:r>
              <a:rPr lang="en-US" sz="1200" dirty="0">
                <a:latin typeface="Consolas" panose="020B0609020204030204" pitchFamily="49" charset="0"/>
                <a:cs typeface="Consolas" panose="020B0609020204030204" pitchFamily="49" charset="0"/>
              </a:rPr>
              <a:t>#include &lt;</a:t>
            </a:r>
            <a:r>
              <a:rPr lang="en-US" sz="1200" dirty="0" err="1">
                <a:latin typeface="Consolas" panose="020B0609020204030204" pitchFamily="49" charset="0"/>
                <a:cs typeface="Consolas" panose="020B0609020204030204" pitchFamily="49" charset="0"/>
              </a:rPr>
              <a:t>linux</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init.h</a:t>
            </a:r>
            <a:r>
              <a:rPr lang="en-US" sz="1200" dirty="0">
                <a:latin typeface="Consolas" panose="020B0609020204030204" pitchFamily="49" charset="0"/>
                <a:cs typeface="Consolas" panose="020B0609020204030204" pitchFamily="49" charset="0"/>
              </a:rPr>
              <a:t>&gt; </a:t>
            </a:r>
          </a:p>
          <a:p>
            <a:pPr fontAlgn="base"/>
            <a:r>
              <a:rPr lang="en-US" sz="1200" dirty="0">
                <a:latin typeface="Consolas" panose="020B0609020204030204" pitchFamily="49" charset="0"/>
                <a:cs typeface="Consolas" panose="020B0609020204030204" pitchFamily="49" charset="0"/>
              </a:rPr>
              <a:t>#include &lt;</a:t>
            </a:r>
            <a:r>
              <a:rPr lang="en-US" sz="1200" dirty="0" err="1">
                <a:latin typeface="Consolas" panose="020B0609020204030204" pitchFamily="49" charset="0"/>
                <a:cs typeface="Consolas" panose="020B0609020204030204" pitchFamily="49" charset="0"/>
              </a:rPr>
              <a:t>linux</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module.h</a:t>
            </a:r>
            <a:r>
              <a:rPr lang="en-US" sz="1200" dirty="0">
                <a:latin typeface="Consolas" panose="020B0609020204030204" pitchFamily="49" charset="0"/>
                <a:cs typeface="Consolas" panose="020B0609020204030204" pitchFamily="49" charset="0"/>
              </a:rPr>
              <a:t>&gt; </a:t>
            </a:r>
          </a:p>
          <a:p>
            <a:pPr fontAlgn="base"/>
            <a:r>
              <a:rPr lang="en-US" sz="1200" dirty="0">
                <a:latin typeface="Consolas" panose="020B0609020204030204" pitchFamily="49" charset="0"/>
                <a:cs typeface="Consolas" panose="020B0609020204030204" pitchFamily="49" charset="0"/>
              </a:rPr>
              <a:t>#include "</a:t>
            </a:r>
            <a:r>
              <a:rPr lang="en-US" sz="1200" dirty="0" err="1">
                <a:latin typeface="Consolas" panose="020B0609020204030204" pitchFamily="49" charset="0"/>
                <a:cs typeface="Consolas" panose="020B0609020204030204" pitchFamily="49" charset="0"/>
              </a:rPr>
              <a:t>md.h</a:t>
            </a:r>
            <a:r>
              <a:rPr lang="en-US" sz="1200" dirty="0">
                <a:latin typeface="Consolas" panose="020B0609020204030204" pitchFamily="49" charset="0"/>
                <a:cs typeface="Consolas" panose="020B0609020204030204" pitchFamily="49" charset="0"/>
              </a:rPr>
              <a:t>"</a:t>
            </a:r>
          </a:p>
          <a:p>
            <a:pPr fontAlgn="base"/>
            <a:endParaRPr lang="en-US" sz="1200" dirty="0">
              <a:latin typeface="Consolas" panose="020B0609020204030204" pitchFamily="49" charset="0"/>
              <a:cs typeface="Consolas" panose="020B0609020204030204" pitchFamily="49" charset="0"/>
            </a:endParaRPr>
          </a:p>
          <a:p>
            <a:pPr fontAlgn="base"/>
            <a:r>
              <a:rPr lang="en-US" sz="1200" dirty="0">
                <a:latin typeface="Consolas" panose="020B0609020204030204" pitchFamily="49" charset="0"/>
                <a:cs typeface="Consolas" panose="020B0609020204030204" pitchFamily="49" charset="0"/>
              </a:rPr>
              <a:t>MODULE_LICENSE( "GPL" ); </a:t>
            </a:r>
          </a:p>
          <a:p>
            <a:pPr fontAlgn="base"/>
            <a:r>
              <a:rPr lang="en-US" sz="1200" dirty="0">
                <a:latin typeface="Consolas" panose="020B0609020204030204" pitchFamily="49" charset="0"/>
                <a:cs typeface="Consolas" panose="020B0609020204030204" pitchFamily="49" charset="0"/>
              </a:rPr>
              <a:t>MODULE_AUTHOR( “</a:t>
            </a:r>
            <a:r>
              <a:rPr lang="en-US" sz="1200" dirty="0" err="1">
                <a:latin typeface="Consolas" panose="020B0609020204030204" pitchFamily="49" charset="0"/>
                <a:cs typeface="Consolas" panose="020B0609020204030204" pitchFamily="49" charset="0"/>
              </a:rPr>
              <a:t>Jonh</a:t>
            </a:r>
            <a:r>
              <a:rPr lang="en-US" sz="1200" dirty="0">
                <a:latin typeface="Consolas" panose="020B0609020204030204" pitchFamily="49" charset="0"/>
                <a:cs typeface="Consolas" panose="020B0609020204030204" pitchFamily="49" charset="0"/>
              </a:rPr>
              <a:t> Doe &lt;</a:t>
            </a:r>
            <a:r>
              <a:rPr lang="en-US" sz="1200" dirty="0" err="1">
                <a:latin typeface="Consolas" panose="020B0609020204030204" pitchFamily="49" charset="0"/>
                <a:cs typeface="Consolas" panose="020B0609020204030204" pitchFamily="49" charset="0"/>
              </a:rPr>
              <a:t>john.doe@foobar.com</a:t>
            </a:r>
            <a:r>
              <a:rPr lang="en-US" sz="1200" dirty="0">
                <a:latin typeface="Consolas" panose="020B0609020204030204" pitchFamily="49" charset="0"/>
                <a:cs typeface="Consolas" panose="020B0609020204030204" pitchFamily="49" charset="0"/>
              </a:rPr>
              <a:t>&gt;");</a:t>
            </a:r>
          </a:p>
          <a:p>
            <a:pPr fontAlgn="base"/>
            <a:endParaRPr lang="en-US" sz="1200" dirty="0">
              <a:latin typeface="Consolas" panose="020B0609020204030204" pitchFamily="49" charset="0"/>
              <a:cs typeface="Consolas" panose="020B0609020204030204" pitchFamily="49" charset="0"/>
            </a:endParaRPr>
          </a:p>
          <a:p>
            <a:pPr fontAlgn="base"/>
            <a:r>
              <a:rPr lang="en-US" sz="1200" dirty="0">
                <a:latin typeface="Consolas" panose="020B0609020204030204" pitchFamily="49" charset="0"/>
                <a:cs typeface="Consolas" panose="020B0609020204030204" pitchFamily="49" charset="0"/>
              </a:rPr>
              <a:t>static int __</a:t>
            </a:r>
            <a:r>
              <a:rPr lang="en-US" sz="1200" dirty="0" err="1">
                <a:latin typeface="Consolas" panose="020B0609020204030204" pitchFamily="49" charset="0"/>
                <a:cs typeface="Consolas" panose="020B0609020204030204" pitchFamily="49" charset="0"/>
              </a:rPr>
              <a:t>init</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md_init</a:t>
            </a:r>
            <a:r>
              <a:rPr lang="en-US" sz="1200" dirty="0">
                <a:latin typeface="Consolas" panose="020B0609020204030204" pitchFamily="49" charset="0"/>
                <a:cs typeface="Consolas" panose="020B0609020204030204" pitchFamily="49" charset="0"/>
              </a:rPr>
              <a:t>( void ) { </a:t>
            </a:r>
          </a:p>
          <a:p>
            <a:pPr fontAlgn="base"/>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printk</a:t>
            </a:r>
            <a:r>
              <a:rPr lang="en-US" sz="1200" dirty="0">
                <a:latin typeface="Consolas" panose="020B0609020204030204" pitchFamily="49" charset="0"/>
                <a:cs typeface="Consolas" panose="020B0609020204030204" pitchFamily="49" charset="0"/>
              </a:rPr>
              <a:t>( "+ module md2 start!\n" ); </a:t>
            </a:r>
          </a:p>
          <a:p>
            <a:pPr fontAlgn="base"/>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printk</a:t>
            </a:r>
            <a:r>
              <a:rPr lang="en-US" sz="1200" dirty="0">
                <a:latin typeface="Consolas" panose="020B0609020204030204" pitchFamily="49" charset="0"/>
                <a:cs typeface="Consolas" panose="020B0609020204030204" pitchFamily="49" charset="0"/>
              </a:rPr>
              <a:t>( "+ data string exported from md1 : %s\n", </a:t>
            </a:r>
            <a:r>
              <a:rPr lang="en-US" sz="1200" dirty="0">
                <a:highlight>
                  <a:srgbClr val="FFFF00"/>
                </a:highlight>
                <a:latin typeface="Consolas" panose="020B0609020204030204" pitchFamily="49" charset="0"/>
                <a:cs typeface="Consolas" panose="020B0609020204030204" pitchFamily="49" charset="0"/>
              </a:rPr>
              <a:t>md1_data </a:t>
            </a:r>
            <a:r>
              <a:rPr lang="en-US" sz="1200" dirty="0">
                <a:latin typeface="Consolas" panose="020B0609020204030204" pitchFamily="49" charset="0"/>
                <a:cs typeface="Consolas" panose="020B0609020204030204" pitchFamily="49" charset="0"/>
              </a:rPr>
              <a:t>); </a:t>
            </a:r>
          </a:p>
          <a:p>
            <a:pPr fontAlgn="base"/>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printk</a:t>
            </a:r>
            <a:r>
              <a:rPr lang="en-US" sz="1200" dirty="0">
                <a:latin typeface="Consolas" panose="020B0609020204030204" pitchFamily="49" charset="0"/>
                <a:cs typeface="Consolas" panose="020B0609020204030204" pitchFamily="49" charset="0"/>
              </a:rPr>
              <a:t>( "+ string returned md1_proc() is : %s\n", </a:t>
            </a:r>
            <a:r>
              <a:rPr lang="en-US" sz="1200" dirty="0">
                <a:highlight>
                  <a:srgbClr val="00FF00"/>
                </a:highlight>
                <a:latin typeface="Consolas" panose="020B0609020204030204" pitchFamily="49" charset="0"/>
                <a:cs typeface="Consolas" panose="020B0609020204030204" pitchFamily="49" charset="0"/>
              </a:rPr>
              <a:t>md1_proc</a:t>
            </a:r>
            <a:r>
              <a:rPr lang="en-US" sz="1200" dirty="0">
                <a:latin typeface="Consolas" panose="020B0609020204030204" pitchFamily="49" charset="0"/>
                <a:cs typeface="Consolas" panose="020B0609020204030204" pitchFamily="49" charset="0"/>
              </a:rPr>
              <a:t>() ); </a:t>
            </a:r>
          </a:p>
          <a:p>
            <a:pPr fontAlgn="base"/>
            <a:r>
              <a:rPr lang="en-US" sz="1200" dirty="0">
                <a:latin typeface="Consolas" panose="020B0609020204030204" pitchFamily="49" charset="0"/>
                <a:cs typeface="Consolas" panose="020B0609020204030204" pitchFamily="49" charset="0"/>
              </a:rPr>
              <a:t>   return 0; </a:t>
            </a:r>
          </a:p>
          <a:p>
            <a:pPr fontAlgn="base"/>
            <a:r>
              <a:rPr lang="en-US" sz="1200" dirty="0">
                <a:latin typeface="Consolas" panose="020B0609020204030204" pitchFamily="49" charset="0"/>
                <a:cs typeface="Consolas" panose="020B0609020204030204" pitchFamily="49" charset="0"/>
              </a:rPr>
              <a:t>} </a:t>
            </a:r>
          </a:p>
          <a:p>
            <a:pPr fontAlgn="base"/>
            <a:endParaRPr lang="en-US" sz="1200" dirty="0">
              <a:latin typeface="Consolas" panose="020B0609020204030204" pitchFamily="49" charset="0"/>
              <a:cs typeface="Consolas" panose="020B0609020204030204" pitchFamily="49" charset="0"/>
            </a:endParaRPr>
          </a:p>
          <a:p>
            <a:pPr fontAlgn="base"/>
            <a:r>
              <a:rPr lang="en-US" sz="1200" dirty="0">
                <a:latin typeface="Consolas" panose="020B0609020204030204" pitchFamily="49" charset="0"/>
                <a:cs typeface="Consolas" panose="020B0609020204030204" pitchFamily="49" charset="0"/>
              </a:rPr>
              <a:t>static void __exit </a:t>
            </a:r>
            <a:r>
              <a:rPr lang="en-US" sz="1200" dirty="0" err="1">
                <a:latin typeface="Consolas" panose="020B0609020204030204" pitchFamily="49" charset="0"/>
                <a:cs typeface="Consolas" panose="020B0609020204030204" pitchFamily="49" charset="0"/>
              </a:rPr>
              <a:t>md_exit</a:t>
            </a:r>
            <a:r>
              <a:rPr lang="en-US" sz="1200" dirty="0">
                <a:latin typeface="Consolas" panose="020B0609020204030204" pitchFamily="49" charset="0"/>
                <a:cs typeface="Consolas" panose="020B0609020204030204" pitchFamily="49" charset="0"/>
              </a:rPr>
              <a:t>( void ) { </a:t>
            </a:r>
          </a:p>
          <a:p>
            <a:pPr fontAlgn="base"/>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printk</a:t>
            </a:r>
            <a:r>
              <a:rPr lang="en-US" sz="1200" dirty="0">
                <a:latin typeface="Consolas" panose="020B0609020204030204" pitchFamily="49" charset="0"/>
                <a:cs typeface="Consolas" panose="020B0609020204030204" pitchFamily="49" charset="0"/>
              </a:rPr>
              <a:t>( "+ module md2 unloaded!\n" ); </a:t>
            </a:r>
          </a:p>
          <a:p>
            <a:pPr fontAlgn="base"/>
            <a:r>
              <a:rPr lang="en-US" sz="1200" dirty="0">
                <a:latin typeface="Consolas" panose="020B0609020204030204" pitchFamily="49" charset="0"/>
                <a:cs typeface="Consolas" panose="020B0609020204030204" pitchFamily="49" charset="0"/>
              </a:rPr>
              <a:t>} </a:t>
            </a:r>
          </a:p>
          <a:p>
            <a:pPr fontAlgn="base"/>
            <a:endParaRPr lang="en-US" sz="1200" dirty="0">
              <a:latin typeface="Consolas" panose="020B0609020204030204" pitchFamily="49" charset="0"/>
              <a:cs typeface="Consolas" panose="020B0609020204030204" pitchFamily="49" charset="0"/>
            </a:endParaRPr>
          </a:p>
          <a:p>
            <a:pPr fontAlgn="base"/>
            <a:r>
              <a:rPr lang="en-US" sz="1200" dirty="0" err="1">
                <a:latin typeface="Consolas" panose="020B0609020204030204" pitchFamily="49" charset="0"/>
                <a:cs typeface="Consolas" panose="020B0609020204030204" pitchFamily="49" charset="0"/>
              </a:rPr>
              <a:t>module_init</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md_init</a:t>
            </a:r>
            <a:r>
              <a:rPr lang="en-US" sz="1200" dirty="0">
                <a:latin typeface="Consolas" panose="020B0609020204030204" pitchFamily="49" charset="0"/>
                <a:cs typeface="Consolas" panose="020B0609020204030204" pitchFamily="49" charset="0"/>
              </a:rPr>
              <a:t> ); </a:t>
            </a:r>
          </a:p>
          <a:p>
            <a:pPr fontAlgn="base"/>
            <a:r>
              <a:rPr lang="en-US" sz="1200" dirty="0" err="1">
                <a:latin typeface="Consolas" panose="020B0609020204030204" pitchFamily="49" charset="0"/>
                <a:cs typeface="Consolas" panose="020B0609020204030204" pitchFamily="49" charset="0"/>
              </a:rPr>
              <a:t>module_exit</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md_exit</a:t>
            </a:r>
            <a:r>
              <a:rPr lang="en-US" sz="1200" dirty="0">
                <a:latin typeface="Consolas" panose="020B0609020204030204" pitchFamily="49" charset="0"/>
                <a:cs typeface="Consolas" panose="020B0609020204030204" pitchFamily="49" charset="0"/>
              </a:rPr>
              <a:t> );</a:t>
            </a:r>
          </a:p>
          <a:p>
            <a:endParaRPr lang="en-US" sz="12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6FA941D4-531B-8446-AD23-184EFA717202}"/>
              </a:ext>
            </a:extLst>
          </p:cNvPr>
          <p:cNvSpPr txBox="1"/>
          <p:nvPr/>
        </p:nvSpPr>
        <p:spPr>
          <a:xfrm>
            <a:off x="5190480" y="5106234"/>
            <a:ext cx="6192688" cy="461665"/>
          </a:xfrm>
          <a:prstGeom prst="rect">
            <a:avLst/>
          </a:prstGeom>
          <a:solidFill>
            <a:schemeClr val="accent1">
              <a:lumMod val="20000"/>
              <a:lumOff val="80000"/>
            </a:schemeClr>
          </a:solidFill>
        </p:spPr>
        <p:txBody>
          <a:bodyPr wrap="square" rtlCol="0">
            <a:spAutoFit/>
          </a:bodyPr>
          <a:lstStyle/>
          <a:p>
            <a:pPr fontAlgn="base"/>
            <a:r>
              <a:rPr lang="en-US" sz="1200" dirty="0">
                <a:latin typeface="Consolas" panose="020B0609020204030204" pitchFamily="49" charset="0"/>
                <a:cs typeface="Consolas" panose="020B0609020204030204" pitchFamily="49" charset="0"/>
              </a:rPr>
              <a:t>extern char* </a:t>
            </a:r>
            <a:r>
              <a:rPr lang="en-US" sz="1200" dirty="0">
                <a:highlight>
                  <a:srgbClr val="FFFF00"/>
                </a:highlight>
                <a:latin typeface="Consolas" panose="020B0609020204030204" pitchFamily="49" charset="0"/>
                <a:cs typeface="Consolas" panose="020B0609020204030204" pitchFamily="49" charset="0"/>
              </a:rPr>
              <a:t>md1_data</a:t>
            </a:r>
            <a:r>
              <a:rPr lang="en-US" sz="1200" dirty="0">
                <a:latin typeface="Consolas" panose="020B0609020204030204" pitchFamily="49" charset="0"/>
                <a:cs typeface="Consolas" panose="020B0609020204030204" pitchFamily="49" charset="0"/>
              </a:rPr>
              <a:t>; </a:t>
            </a:r>
          </a:p>
          <a:p>
            <a:pPr fontAlgn="base"/>
            <a:r>
              <a:rPr lang="en-US" sz="1200" dirty="0">
                <a:latin typeface="Consolas" panose="020B0609020204030204" pitchFamily="49" charset="0"/>
                <a:cs typeface="Consolas" panose="020B0609020204030204" pitchFamily="49" charset="0"/>
              </a:rPr>
              <a:t>extern char* </a:t>
            </a:r>
            <a:r>
              <a:rPr lang="en-US" sz="1200" dirty="0">
                <a:highlight>
                  <a:srgbClr val="00FF00"/>
                </a:highlight>
                <a:latin typeface="Consolas" panose="020B0609020204030204" pitchFamily="49" charset="0"/>
                <a:cs typeface="Consolas" panose="020B0609020204030204" pitchFamily="49" charset="0"/>
              </a:rPr>
              <a:t>md1_proc</a:t>
            </a:r>
            <a:r>
              <a:rPr lang="en-US" sz="1200" dirty="0">
                <a:latin typeface="Consolas" panose="020B0609020204030204" pitchFamily="49" charset="0"/>
                <a:cs typeface="Consolas" panose="020B0609020204030204" pitchFamily="49" charset="0"/>
              </a:rPr>
              <a:t>( void );</a:t>
            </a:r>
          </a:p>
        </p:txBody>
      </p:sp>
    </p:spTree>
    <p:extLst>
      <p:ext uri="{BB962C8B-B14F-4D97-AF65-F5344CB8AC3E}">
        <p14:creationId xmlns:p14="http://schemas.microsoft.com/office/powerpoint/2010/main" val="126210550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540419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2453" y="-198416"/>
            <a:ext cx="12192001" cy="1089529"/>
          </a:xfrm>
          <a:solidFill>
            <a:schemeClr val="bg2">
              <a:alpha val="40000"/>
            </a:schemeClr>
          </a:solidFill>
        </p:spPr>
        <p:txBody>
          <a:bodyPr/>
          <a:lstStyle/>
          <a:p>
            <a:r>
              <a:rPr lang="en-US" sz="4400" dirty="0">
                <a:solidFill>
                  <a:schemeClr val="tx1"/>
                </a:solidFill>
                <a:latin typeface="Consolas" panose="020B0609020204030204" pitchFamily="49" charset="0"/>
                <a:cs typeface="Consolas" panose="020B0609020204030204" pitchFamily="49" charset="0"/>
              </a:rPr>
              <a:t>Device drivers types</a:t>
            </a:r>
            <a:endParaRPr lang="en-US" dirty="0">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AF19C473-5D96-0B4E-BDDC-10231C8E112C}"/>
              </a:ext>
            </a:extLst>
          </p:cNvPr>
          <p:cNvSpPr txBox="1"/>
          <p:nvPr/>
        </p:nvSpPr>
        <p:spPr>
          <a:xfrm>
            <a:off x="407368" y="1052736"/>
            <a:ext cx="11305256" cy="3477875"/>
          </a:xfrm>
          <a:prstGeom prst="rect">
            <a:avLst/>
          </a:prstGeom>
          <a:noFill/>
        </p:spPr>
        <p:txBody>
          <a:bodyPr wrap="square" rtlCol="0">
            <a:spAutoFit/>
          </a:bodyPr>
          <a:lstStyle/>
          <a:p>
            <a:pPr marL="342900" indent="-342900">
              <a:buFont typeface="Arial" panose="020B0604020202020204" pitchFamily="34" charset="0"/>
              <a:buChar char="•"/>
            </a:pPr>
            <a:r>
              <a:rPr lang="en-US" sz="2200" b="1" dirty="0">
                <a:latin typeface="Consolas" panose="020B0609020204030204" pitchFamily="49" charset="0"/>
                <a:cs typeface="Consolas" panose="020B0609020204030204" pitchFamily="49" charset="0"/>
              </a:rPr>
              <a:t>Network devices </a:t>
            </a:r>
            <a:r>
              <a:rPr lang="en-US" sz="2200" dirty="0">
                <a:latin typeface="Consolas" panose="020B0609020204030204" pitchFamily="49" charset="0"/>
                <a:cs typeface="Consolas" panose="020B0609020204030204" pitchFamily="49" charset="0"/>
              </a:rPr>
              <a:t>are represented as network interfaces and are visible when issuing ifconfig command from </a:t>
            </a:r>
            <a:r>
              <a:rPr lang="en-US" sz="2200" dirty="0" err="1">
                <a:latin typeface="Consolas" panose="020B0609020204030204" pitchFamily="49" charset="0"/>
                <a:cs typeface="Consolas" panose="020B0609020204030204" pitchFamily="49" charset="0"/>
              </a:rPr>
              <a:t>userspace</a:t>
            </a:r>
            <a:r>
              <a:rPr lang="en-US" sz="2200" dirty="0">
                <a:latin typeface="Consolas" panose="020B0609020204030204" pitchFamily="49" charset="0"/>
                <a:cs typeface="Consolas" panose="020B0609020204030204" pitchFamily="49" charset="0"/>
              </a:rPr>
              <a:t>. </a:t>
            </a:r>
          </a:p>
          <a:p>
            <a:pPr marL="342900" indent="-342900">
              <a:buFont typeface="Arial" panose="020B0604020202020204" pitchFamily="34" charset="0"/>
              <a:buChar char="•"/>
            </a:pPr>
            <a:endParaRPr lang="en-US" sz="2200" dirty="0">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en-US" sz="2200" b="1" dirty="0">
                <a:latin typeface="Consolas" panose="020B0609020204030204" pitchFamily="49" charset="0"/>
                <a:cs typeface="Consolas" panose="020B0609020204030204" pitchFamily="49" charset="0"/>
              </a:rPr>
              <a:t>Block devices </a:t>
            </a:r>
            <a:r>
              <a:rPr lang="en-US" sz="2200" dirty="0">
                <a:latin typeface="Consolas" panose="020B0609020204030204" pitchFamily="49" charset="0"/>
                <a:cs typeface="Consolas" panose="020B0609020204030204" pitchFamily="49" charset="0"/>
              </a:rPr>
              <a:t>provide us- </a:t>
            </a:r>
            <a:r>
              <a:rPr lang="en-US" sz="2200" dirty="0" err="1">
                <a:latin typeface="Consolas" panose="020B0609020204030204" pitchFamily="49" charset="0"/>
                <a:cs typeface="Consolas" panose="020B0609020204030204" pitchFamily="49" charset="0"/>
              </a:rPr>
              <a:t>userspace</a:t>
            </a:r>
            <a:r>
              <a:rPr lang="en-US" sz="2200" dirty="0">
                <a:latin typeface="Consolas" panose="020B0609020204030204" pitchFamily="49" charset="0"/>
                <a:cs typeface="Consolas" panose="020B0609020204030204" pitchFamily="49" charset="0"/>
              </a:rPr>
              <a:t> applications with access to raw storage hardware devices (e.g. hard disks). These are visible to </a:t>
            </a:r>
            <a:r>
              <a:rPr lang="en-US" sz="2200" dirty="0" err="1">
                <a:latin typeface="Consolas" panose="020B0609020204030204" pitchFamily="49" charset="0"/>
                <a:cs typeface="Consolas" panose="020B0609020204030204" pitchFamily="49" charset="0"/>
              </a:rPr>
              <a:t>userspace</a:t>
            </a:r>
            <a:r>
              <a:rPr lang="en-US" sz="2200" dirty="0">
                <a:latin typeface="Consolas" panose="020B0609020204030204" pitchFamily="49" charset="0"/>
                <a:cs typeface="Consolas" panose="020B0609020204030204" pitchFamily="49" charset="0"/>
              </a:rPr>
              <a:t> as device files in /dev directory. </a:t>
            </a:r>
          </a:p>
          <a:p>
            <a:pPr marL="342900" indent="-342900">
              <a:buFont typeface="Arial" panose="020B0604020202020204" pitchFamily="34" charset="0"/>
              <a:buChar char="•"/>
            </a:pPr>
            <a:endParaRPr lang="en-US" sz="2200" b="1" dirty="0">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en-US" sz="2200" b="1" dirty="0">
                <a:latin typeface="Consolas" panose="020B0609020204030204" pitchFamily="49" charset="0"/>
                <a:cs typeface="Consolas" panose="020B0609020204030204" pitchFamily="49" charset="0"/>
              </a:rPr>
              <a:t>Character devices </a:t>
            </a:r>
            <a:r>
              <a:rPr lang="en-US" sz="2200" dirty="0">
                <a:latin typeface="Consolas" panose="020B0609020204030204" pitchFamily="49" charset="0"/>
                <a:cs typeface="Consolas" panose="020B0609020204030204" pitchFamily="49" charset="0"/>
              </a:rPr>
              <a:t>- they provide </a:t>
            </a:r>
            <a:r>
              <a:rPr lang="en-US" sz="2200" dirty="0" err="1">
                <a:latin typeface="Consolas" panose="020B0609020204030204" pitchFamily="49" charset="0"/>
                <a:cs typeface="Consolas" panose="020B0609020204030204" pitchFamily="49" charset="0"/>
              </a:rPr>
              <a:t>userspace</a:t>
            </a:r>
            <a:r>
              <a:rPr lang="en-US" sz="2200" dirty="0">
                <a:latin typeface="Consolas" panose="020B0609020204030204" pitchFamily="49" charset="0"/>
                <a:cs typeface="Consolas" panose="020B0609020204030204" pitchFamily="49" charset="0"/>
              </a:rPr>
              <a:t> applications with access to other types of devices such as input/output, serial, graphics, or sound and more.</a:t>
            </a:r>
          </a:p>
        </p:txBody>
      </p:sp>
    </p:spTree>
    <p:extLst>
      <p:ext uri="{BB962C8B-B14F-4D97-AF65-F5344CB8AC3E}">
        <p14:creationId xmlns:p14="http://schemas.microsoft.com/office/powerpoint/2010/main" val="318372736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2453" y="1"/>
            <a:ext cx="12192001" cy="764704"/>
          </a:xfrm>
          <a:solidFill>
            <a:schemeClr val="bg2">
              <a:alpha val="40000"/>
            </a:schemeClr>
          </a:solidFill>
        </p:spPr>
        <p:txBody>
          <a:bodyPr/>
          <a:lstStyle/>
          <a:p>
            <a:r>
              <a:rPr lang="en-US" sz="4400" dirty="0">
                <a:solidFill>
                  <a:schemeClr val="tx1"/>
                </a:solidFill>
                <a:latin typeface="Consolas" panose="020B0609020204030204" pitchFamily="49" charset="0"/>
                <a:cs typeface="Consolas" panose="020B0609020204030204" pitchFamily="49" charset="0"/>
              </a:rPr>
              <a:t>Character device drivers</a:t>
            </a:r>
            <a:endParaRPr lang="en-US" dirty="0">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AF19C473-5D96-0B4E-BDDC-10231C8E112C}"/>
              </a:ext>
            </a:extLst>
          </p:cNvPr>
          <p:cNvSpPr txBox="1"/>
          <p:nvPr/>
        </p:nvSpPr>
        <p:spPr>
          <a:xfrm>
            <a:off x="430919" y="764705"/>
            <a:ext cx="11305256" cy="769441"/>
          </a:xfrm>
          <a:prstGeom prst="rect">
            <a:avLst/>
          </a:prstGeom>
          <a:noFill/>
        </p:spPr>
        <p:txBody>
          <a:bodyPr wrap="square" rtlCol="0">
            <a:spAutoFit/>
          </a:bodyPr>
          <a:lstStyle/>
          <a:p>
            <a:r>
              <a:rPr lang="en-US" sz="2200" dirty="0">
                <a:latin typeface="Consolas" panose="020B0609020204030204" pitchFamily="49" charset="0"/>
                <a:cs typeface="Consolas" panose="020B0609020204030204" pitchFamily="49" charset="0"/>
              </a:rPr>
              <a:t>Linux </a:t>
            </a:r>
            <a:r>
              <a:rPr lang="en-US" sz="2200" b="1" dirty="0">
                <a:latin typeface="Consolas" panose="020B0609020204030204" pitchFamily="49" charset="0"/>
                <a:cs typeface="Consolas" panose="020B0609020204030204" pitchFamily="49" charset="0"/>
              </a:rPr>
              <a:t>character device drivers</a:t>
            </a:r>
            <a:r>
              <a:rPr lang="en-US" sz="2200" dirty="0">
                <a:latin typeface="Consolas" panose="020B0609020204030204" pitchFamily="49" charset="0"/>
                <a:cs typeface="Consolas" panose="020B0609020204030204" pitchFamily="49" charset="0"/>
              </a:rPr>
              <a:t> are the kernel code that gets access to data from a hardware device sequentially. </a:t>
            </a:r>
          </a:p>
        </p:txBody>
      </p:sp>
      <p:pic>
        <p:nvPicPr>
          <p:cNvPr id="1025" name="Picture 1" descr="page12image10100032">
            <a:extLst>
              <a:ext uri="{FF2B5EF4-FFF2-40B4-BE49-F238E27FC236}">
                <a16:creationId xmlns:a16="http://schemas.microsoft.com/office/drawing/2014/main" id="{500AA623-96BC-7F42-8502-E5D0176DDB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1375" y="1529409"/>
            <a:ext cx="9135105" cy="427585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D6CB022-47DA-904F-ADB5-8B12A37588C2}"/>
              </a:ext>
            </a:extLst>
          </p:cNvPr>
          <p:cNvSpPr txBox="1"/>
          <p:nvPr/>
        </p:nvSpPr>
        <p:spPr>
          <a:xfrm>
            <a:off x="1627723" y="5805264"/>
            <a:ext cx="4309193" cy="461665"/>
          </a:xfrm>
          <a:prstGeom prst="rect">
            <a:avLst/>
          </a:prstGeom>
          <a:noFill/>
        </p:spPr>
        <p:txBody>
          <a:bodyPr wrap="none" rtlCol="0">
            <a:spAutoFit/>
          </a:bodyPr>
          <a:lstStyle/>
          <a:p>
            <a:r>
              <a:rPr lang="en-US" sz="1200" dirty="0">
                <a:hlinkClick r:id="rId4">
                  <a:extLst>
                    <a:ext uri="{A12FA001-AC4F-418D-AE19-62706E023703}">
                      <ahyp:hlinkClr xmlns:ahyp="http://schemas.microsoft.com/office/drawing/2018/hyperlinkcolor" val="tx"/>
                    </a:ext>
                  </a:extLst>
                </a:hlinkClick>
              </a:rPr>
              <a:t>http://www.opensourceforu.com/2011/02/linux-character-drivers</a:t>
            </a:r>
            <a:endParaRPr lang="en-US" sz="1200" dirty="0"/>
          </a:p>
          <a:p>
            <a:endParaRPr lang="en-US" sz="1200" dirty="0"/>
          </a:p>
        </p:txBody>
      </p:sp>
    </p:spTree>
    <p:extLst>
      <p:ext uri="{BB962C8B-B14F-4D97-AF65-F5344CB8AC3E}">
        <p14:creationId xmlns:p14="http://schemas.microsoft.com/office/powerpoint/2010/main" val="2556707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2453" y="1"/>
            <a:ext cx="12192001" cy="764704"/>
          </a:xfrm>
          <a:solidFill>
            <a:schemeClr val="bg2">
              <a:alpha val="40000"/>
            </a:schemeClr>
          </a:solidFill>
        </p:spPr>
        <p:txBody>
          <a:bodyPr/>
          <a:lstStyle/>
          <a:p>
            <a:r>
              <a:rPr lang="en-US" sz="4400" dirty="0">
                <a:solidFill>
                  <a:schemeClr val="tx1"/>
                </a:solidFill>
                <a:latin typeface="Consolas" panose="020B0609020204030204" pitchFamily="49" charset="0"/>
                <a:cs typeface="Consolas" panose="020B0609020204030204" pitchFamily="49" charset="0"/>
              </a:rPr>
              <a:t>Character device drivers</a:t>
            </a:r>
            <a:endParaRPr lang="en-US" dirty="0">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AF19C473-5D96-0B4E-BDDC-10231C8E112C}"/>
              </a:ext>
            </a:extLst>
          </p:cNvPr>
          <p:cNvSpPr txBox="1"/>
          <p:nvPr/>
        </p:nvSpPr>
        <p:spPr>
          <a:xfrm>
            <a:off x="430918" y="764705"/>
            <a:ext cx="11497729" cy="3477875"/>
          </a:xfrm>
          <a:prstGeom prst="rect">
            <a:avLst/>
          </a:prstGeom>
          <a:noFill/>
        </p:spPr>
        <p:txBody>
          <a:bodyPr wrap="square" rtlCol="0">
            <a:spAutoFit/>
          </a:bodyPr>
          <a:lstStyle/>
          <a:p>
            <a:r>
              <a:rPr lang="en-US" sz="2200" b="1" dirty="0">
                <a:latin typeface="Consolas" panose="020B0609020204030204" pitchFamily="49" charset="0"/>
                <a:cs typeface="Consolas" panose="020B0609020204030204" pitchFamily="49" charset="0"/>
              </a:rPr>
              <a:t>Major numbers</a:t>
            </a:r>
            <a:r>
              <a:rPr lang="en-US" sz="2200" dirty="0">
                <a:latin typeface="Consolas" panose="020B0609020204030204" pitchFamily="49" charset="0"/>
                <a:cs typeface="Consolas" panose="020B0609020204030204" pitchFamily="49" charset="0"/>
              </a:rPr>
              <a:t> are used to distinguish between different types of drivers.</a:t>
            </a:r>
          </a:p>
          <a:p>
            <a:endParaRPr lang="en-US" sz="2200" dirty="0">
              <a:latin typeface="Consolas" panose="020B0609020204030204" pitchFamily="49" charset="0"/>
              <a:cs typeface="Consolas" panose="020B0609020204030204" pitchFamily="49" charset="0"/>
            </a:endParaRPr>
          </a:p>
          <a:p>
            <a:r>
              <a:rPr lang="en-US" sz="2200" b="1" dirty="0">
                <a:latin typeface="Consolas" panose="020B0609020204030204" pitchFamily="49" charset="0"/>
                <a:cs typeface="Consolas" panose="020B0609020204030204" pitchFamily="49" charset="0"/>
              </a:rPr>
              <a:t>Minor numbers</a:t>
            </a:r>
            <a:r>
              <a:rPr lang="en-US" sz="2200" dirty="0">
                <a:latin typeface="Consolas" panose="020B0609020204030204" pitchFamily="49" charset="0"/>
                <a:cs typeface="Consolas" panose="020B0609020204030204" pitchFamily="49" charset="0"/>
              </a:rPr>
              <a:t> are used to distinguish between different instances of a driver.</a:t>
            </a:r>
          </a:p>
          <a:p>
            <a:endParaRPr lang="en-US" sz="2200" dirty="0">
              <a:latin typeface="Consolas" panose="020B0609020204030204" pitchFamily="49" charset="0"/>
              <a:cs typeface="Consolas" panose="020B0609020204030204" pitchFamily="49" charset="0"/>
            </a:endParaRPr>
          </a:p>
          <a:p>
            <a:r>
              <a:rPr lang="en-US" sz="2200" dirty="0">
                <a:latin typeface="Consolas" panose="020B0609020204030204" pitchFamily="49" charset="0"/>
                <a:cs typeface="Consolas" panose="020B0609020204030204" pitchFamily="49" charset="0"/>
              </a:rPr>
              <a:t>Character driver must implement and register entry points or methods that enable </a:t>
            </a:r>
            <a:r>
              <a:rPr lang="en-US" sz="2200" dirty="0" err="1">
                <a:latin typeface="Consolas" panose="020B0609020204030204" pitchFamily="49" charset="0"/>
                <a:cs typeface="Consolas" panose="020B0609020204030204" pitchFamily="49" charset="0"/>
              </a:rPr>
              <a:t>userspace</a:t>
            </a:r>
            <a:r>
              <a:rPr lang="en-US" sz="2200" dirty="0">
                <a:latin typeface="Consolas" panose="020B0609020204030204" pitchFamily="49" charset="0"/>
                <a:cs typeface="Consolas" panose="020B0609020204030204" pitchFamily="49" charset="0"/>
              </a:rPr>
              <a:t> applications to manipulate the device as a file</a:t>
            </a:r>
          </a:p>
          <a:p>
            <a:pPr marL="342900" indent="-342900">
              <a:buFont typeface="Arial" panose="020B0604020202020204" pitchFamily="34" charset="0"/>
              <a:buChar char="•"/>
            </a:pPr>
            <a:r>
              <a:rPr lang="en-US" sz="2200" b="1" dirty="0">
                <a:latin typeface="Consolas" panose="020B0609020204030204" pitchFamily="49" charset="0"/>
                <a:cs typeface="Consolas" panose="020B0609020204030204" pitchFamily="49" charset="0"/>
              </a:rPr>
              <a:t>struct </a:t>
            </a:r>
            <a:r>
              <a:rPr lang="en-US" sz="2200" b="1" dirty="0" err="1">
                <a:latin typeface="Consolas" panose="020B0609020204030204" pitchFamily="49" charset="0"/>
                <a:cs typeface="Consolas" panose="020B0609020204030204" pitchFamily="49" charset="0"/>
              </a:rPr>
              <a:t>file_operations</a:t>
            </a:r>
            <a:endParaRPr lang="en-US" sz="2200" b="1" dirty="0">
              <a:latin typeface="Consolas" panose="020B0609020204030204" pitchFamily="49" charset="0"/>
              <a:cs typeface="Consolas" panose="020B0609020204030204" pitchFamily="49" charset="0"/>
            </a:endParaRPr>
          </a:p>
          <a:p>
            <a:pPr marL="342900" indent="-342900">
              <a:buFont typeface="Arial" panose="020B0604020202020204" pitchFamily="34" charset="0"/>
              <a:buChar char="•"/>
            </a:pPr>
            <a:r>
              <a:rPr lang="en-US" sz="2200" b="1" dirty="0">
                <a:latin typeface="Consolas" panose="020B0609020204030204" pitchFamily="49" charset="0"/>
                <a:cs typeface="Consolas" panose="020B0609020204030204" pitchFamily="49" charset="0"/>
              </a:rPr>
              <a:t>struct </a:t>
            </a:r>
            <a:r>
              <a:rPr lang="en-US" sz="2200" b="1" dirty="0" err="1">
                <a:latin typeface="Consolas" panose="020B0609020204030204" pitchFamily="49" charset="0"/>
                <a:cs typeface="Consolas" panose="020B0609020204030204" pitchFamily="49" charset="0"/>
              </a:rPr>
              <a:t>cdev</a:t>
            </a:r>
            <a:endParaRPr lang="en-US" sz="2200" dirty="0">
              <a:latin typeface="Consolas" panose="020B0609020204030204" pitchFamily="49" charset="0"/>
              <a:cs typeface="Consolas" panose="020B0609020204030204" pitchFamily="49" charset="0"/>
            </a:endParaRPr>
          </a:p>
          <a:p>
            <a:endParaRPr lang="en-US" sz="22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05210654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2453" y="0"/>
            <a:ext cx="12192001" cy="764704"/>
          </a:xfrm>
          <a:solidFill>
            <a:schemeClr val="bg2">
              <a:alpha val="40000"/>
            </a:schemeClr>
          </a:solidFill>
        </p:spPr>
        <p:txBody>
          <a:bodyPr/>
          <a:lstStyle/>
          <a:p>
            <a:r>
              <a:rPr lang="en-US" sz="4400" dirty="0">
                <a:solidFill>
                  <a:schemeClr val="tx1"/>
                </a:solidFill>
                <a:latin typeface="Consolas" panose="020B0609020204030204" pitchFamily="49" charset="0"/>
                <a:cs typeface="Consolas" panose="020B0609020204030204" pitchFamily="49" charset="0"/>
              </a:rPr>
              <a:t>Everything is a file</a:t>
            </a:r>
            <a:endParaRPr lang="en-US" dirty="0">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AF19C473-5D96-0B4E-BDDC-10231C8E112C}"/>
              </a:ext>
            </a:extLst>
          </p:cNvPr>
          <p:cNvSpPr txBox="1"/>
          <p:nvPr/>
        </p:nvSpPr>
        <p:spPr>
          <a:xfrm>
            <a:off x="430919" y="908720"/>
            <a:ext cx="11305256" cy="2800767"/>
          </a:xfrm>
          <a:prstGeom prst="rect">
            <a:avLst/>
          </a:prstGeom>
          <a:noFill/>
        </p:spPr>
        <p:txBody>
          <a:bodyPr wrap="square" rtlCol="0">
            <a:spAutoFit/>
          </a:bodyPr>
          <a:lstStyle/>
          <a:p>
            <a:r>
              <a:rPr lang="en-US" sz="2200" b="1" dirty="0">
                <a:latin typeface="Consolas" panose="020B0609020204030204" pitchFamily="49" charset="0"/>
                <a:cs typeface="Consolas" panose="020B0609020204030204" pitchFamily="49" charset="0"/>
              </a:rPr>
              <a:t>C language &gt; Unix</a:t>
            </a:r>
            <a:r>
              <a:rPr lang="en-US" sz="2200" dirty="0">
                <a:latin typeface="Consolas" panose="020B0609020204030204" pitchFamily="49" charset="0"/>
                <a:cs typeface="Consolas" panose="020B0609020204030204" pitchFamily="49" charset="0"/>
              </a:rPr>
              <a:t> &gt;       &gt; </a:t>
            </a:r>
            <a:r>
              <a:rPr lang="en-US" sz="2200" b="1" dirty="0">
                <a:latin typeface="Consolas" panose="020B0609020204030204" pitchFamily="49" charset="0"/>
                <a:cs typeface="Consolas" panose="020B0609020204030204" pitchFamily="49" charset="0"/>
              </a:rPr>
              <a:t>Linux</a:t>
            </a:r>
          </a:p>
          <a:p>
            <a:endParaRPr lang="en-US" sz="2200" dirty="0">
              <a:latin typeface="Consolas" panose="020B0609020204030204" pitchFamily="49" charset="0"/>
              <a:cs typeface="Consolas" panose="020B0609020204030204" pitchFamily="49" charset="0"/>
            </a:endParaRPr>
          </a:p>
          <a:p>
            <a:endParaRPr lang="en-US" sz="2200" dirty="0">
              <a:latin typeface="Consolas" panose="020B0609020204030204" pitchFamily="49" charset="0"/>
              <a:cs typeface="Consolas" panose="020B0609020204030204" pitchFamily="49" charset="0"/>
            </a:endParaRPr>
          </a:p>
          <a:p>
            <a:r>
              <a:rPr lang="en-US" sz="2200" dirty="0">
                <a:latin typeface="Consolas" panose="020B0609020204030204" pitchFamily="49" charset="0"/>
                <a:cs typeface="Consolas" panose="020B0609020204030204" pitchFamily="49" charset="0"/>
              </a:rPr>
              <a:t>In the Unix design philosophy, everything is a file. </a:t>
            </a:r>
          </a:p>
          <a:p>
            <a:endParaRPr lang="en-US" sz="2200" dirty="0">
              <a:latin typeface="Consolas" panose="020B0609020204030204" pitchFamily="49" charset="0"/>
              <a:cs typeface="Consolas" panose="020B0609020204030204" pitchFamily="49" charset="0"/>
            </a:endParaRPr>
          </a:p>
          <a:p>
            <a:r>
              <a:rPr lang="en-US" sz="2200" dirty="0">
                <a:latin typeface="Consolas" panose="020B0609020204030204" pitchFamily="49" charset="0"/>
                <a:cs typeface="Consolas" panose="020B0609020204030204" pitchFamily="49" charset="0"/>
              </a:rPr>
              <a:t>This allows the system to represent system objects as files, and applications manipulate all system objects with files by means of normal file APIs, for example, open, read, write, and close. </a:t>
            </a:r>
          </a:p>
        </p:txBody>
      </p:sp>
      <p:pic>
        <p:nvPicPr>
          <p:cNvPr id="6" name="Picture 5">
            <a:extLst>
              <a:ext uri="{FF2B5EF4-FFF2-40B4-BE49-F238E27FC236}">
                <a16:creationId xmlns:a16="http://schemas.microsoft.com/office/drawing/2014/main" id="{E6AA5534-4168-EE43-B6F0-8C860C302092}"/>
              </a:ext>
            </a:extLst>
          </p:cNvPr>
          <p:cNvPicPr>
            <a:picLocks noChangeAspect="1"/>
          </p:cNvPicPr>
          <p:nvPr/>
        </p:nvPicPr>
        <p:blipFill>
          <a:blip r:embed="rId3"/>
          <a:stretch>
            <a:fillRect/>
          </a:stretch>
        </p:blipFill>
        <p:spPr>
          <a:xfrm>
            <a:off x="3503712" y="620688"/>
            <a:ext cx="907379" cy="946755"/>
          </a:xfrm>
          <a:prstGeom prst="rect">
            <a:avLst/>
          </a:prstGeom>
        </p:spPr>
      </p:pic>
    </p:spTree>
    <p:extLst>
      <p:ext uri="{BB962C8B-B14F-4D97-AF65-F5344CB8AC3E}">
        <p14:creationId xmlns:p14="http://schemas.microsoft.com/office/powerpoint/2010/main" val="31420381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DD6A9-DE40-1C49-A087-00B2DBC845BE}"/>
              </a:ext>
            </a:extLst>
          </p:cNvPr>
          <p:cNvSpPr>
            <a:spLocks noGrp="1"/>
          </p:cNvSpPr>
          <p:nvPr>
            <p:ph type="title"/>
          </p:nvPr>
        </p:nvSpPr>
        <p:spPr>
          <a:xfrm>
            <a:off x="-1589" y="1"/>
            <a:ext cx="12192001" cy="692696"/>
          </a:xfrm>
          <a:solidFill>
            <a:schemeClr val="bg2">
              <a:alpha val="40000"/>
            </a:schemeClr>
          </a:solidFill>
        </p:spPr>
        <p:txBody>
          <a:bodyPr/>
          <a:lstStyle/>
          <a:p>
            <a:r>
              <a:rPr lang="en-US" dirty="0">
                <a:solidFill>
                  <a:schemeClr val="tx1"/>
                </a:solidFill>
                <a:latin typeface="Consolas" panose="020B0609020204030204" pitchFamily="49" charset="0"/>
                <a:cs typeface="Consolas" panose="020B0609020204030204" pitchFamily="49" charset="0"/>
              </a:rPr>
              <a:t>References</a:t>
            </a:r>
          </a:p>
        </p:txBody>
      </p:sp>
      <p:sp>
        <p:nvSpPr>
          <p:cNvPr id="4" name="TextBox 3">
            <a:extLst>
              <a:ext uri="{FF2B5EF4-FFF2-40B4-BE49-F238E27FC236}">
                <a16:creationId xmlns:a16="http://schemas.microsoft.com/office/drawing/2014/main" id="{9FD5B7FC-44A9-9A48-B2DC-27C7F29C9FAA}"/>
              </a:ext>
            </a:extLst>
          </p:cNvPr>
          <p:cNvSpPr txBox="1"/>
          <p:nvPr/>
        </p:nvSpPr>
        <p:spPr>
          <a:xfrm>
            <a:off x="119336" y="836712"/>
            <a:ext cx="11521280" cy="2031325"/>
          </a:xfrm>
          <a:prstGeom prst="rect">
            <a:avLst/>
          </a:prstGeom>
          <a:noFill/>
        </p:spPr>
        <p:txBody>
          <a:bodyPr wrap="square" rtlCol="0">
            <a:spAutoFit/>
          </a:bodyPr>
          <a:lstStyle/>
          <a:p>
            <a:pPr marL="342900" indent="-342900">
              <a:buAutoNum type="arabicPeriod"/>
            </a:pPr>
            <a:r>
              <a:rPr lang="en-US" dirty="0">
                <a:hlinkClick r:id="rId2"/>
              </a:rPr>
              <a:t>https://bootlin.com/doc/training/linux-kernel/</a:t>
            </a:r>
            <a:endParaRPr lang="en-US" dirty="0"/>
          </a:p>
          <a:p>
            <a:pPr marL="342900" indent="-342900">
              <a:buAutoNum type="arabicPeriod"/>
            </a:pPr>
            <a:r>
              <a:rPr lang="en-US" dirty="0">
                <a:hlinkClick r:id="rId3"/>
              </a:rPr>
              <a:t>https://linux-kernel-labs.github.io/master/lectures/intro.html</a:t>
            </a:r>
            <a:endParaRPr lang="en-US" dirty="0"/>
          </a:p>
          <a:p>
            <a:pPr marL="342900" indent="-342900">
              <a:buAutoNum type="arabicPeriod"/>
            </a:pPr>
            <a:r>
              <a:rPr lang="en-US" dirty="0">
                <a:hlinkClick r:id="rId4"/>
              </a:rPr>
              <a:t>https://www.kernel.org/doc/html/latest/filesystems/vfs.html</a:t>
            </a:r>
            <a:endParaRPr lang="en-US" dirty="0"/>
          </a:p>
          <a:p>
            <a:pPr marL="342900" indent="-342900">
              <a:buAutoNum type="arabicPeriod"/>
            </a:pPr>
            <a:r>
              <a:rPr lang="en-US" dirty="0">
                <a:hlinkClick r:id="rId5"/>
              </a:rPr>
              <a:t>https://www.ibm.com/developerworks/ru/library/l-linux_kernel_01/index.html</a:t>
            </a:r>
            <a:endParaRPr lang="en-US" dirty="0"/>
          </a:p>
          <a:p>
            <a:pPr marL="342900" indent="-342900">
              <a:buFontTx/>
              <a:buAutoNum type="arabicPeriod"/>
            </a:pPr>
            <a:r>
              <a:rPr lang="en-US" dirty="0">
                <a:hlinkClick r:id="rId6"/>
              </a:rPr>
              <a:t>http://www.opensourceforu.com/2011/02/linux-character-drivers</a:t>
            </a:r>
            <a:endParaRPr lang="en-US" dirty="0"/>
          </a:p>
          <a:p>
            <a:pPr marL="342900" indent="-342900">
              <a:buAutoNum type="arabicPeriod"/>
            </a:pPr>
            <a:endParaRPr lang="en-US" dirty="0"/>
          </a:p>
          <a:p>
            <a:pPr marL="342900" indent="-342900">
              <a:buAutoNum type="arabicPeriod"/>
            </a:pPr>
            <a:endParaRPr lang="en-US" dirty="0"/>
          </a:p>
        </p:txBody>
      </p:sp>
    </p:spTree>
    <p:extLst>
      <p:ext uri="{BB962C8B-B14F-4D97-AF65-F5344CB8AC3E}">
        <p14:creationId xmlns:p14="http://schemas.microsoft.com/office/powerpoint/2010/main" val="69565319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B64D5-1AC3-9249-86C2-9EF5B7A87EA1}"/>
              </a:ext>
            </a:extLst>
          </p:cNvPr>
          <p:cNvSpPr>
            <a:spLocks noGrp="1"/>
          </p:cNvSpPr>
          <p:nvPr>
            <p:ph type="title"/>
          </p:nvPr>
        </p:nvSpPr>
        <p:spPr>
          <a:xfrm>
            <a:off x="-1" y="-84773"/>
            <a:ext cx="12192001" cy="1075679"/>
          </a:xfrm>
          <a:solidFill>
            <a:schemeClr val="bg2">
              <a:alpha val="40000"/>
            </a:schemeClr>
          </a:solidFill>
        </p:spPr>
        <p:txBody>
          <a:bodyPr/>
          <a:lstStyle/>
          <a:p>
            <a:r>
              <a:rPr lang="en-US" dirty="0">
                <a:ln w="0"/>
                <a:solidFill>
                  <a:schemeClr val="tx1"/>
                </a:solidFill>
                <a:effectLst>
                  <a:outerShdw blurRad="38100" dist="19050" dir="2700000" algn="tl" rotWithShape="0">
                    <a:schemeClr val="dk1">
                      <a:alpha val="40000"/>
                    </a:schemeClr>
                  </a:outerShdw>
                </a:effectLst>
                <a:latin typeface="Consolas" panose="020B0609020204030204" pitchFamily="49" charset="0"/>
                <a:cs typeface="Consolas" panose="020B0609020204030204" pitchFamily="49" charset="0"/>
              </a:rPr>
              <a:t>Questions to answer on this lection</a:t>
            </a:r>
          </a:p>
        </p:txBody>
      </p:sp>
      <p:sp>
        <p:nvSpPr>
          <p:cNvPr id="6" name="TextBox 5">
            <a:extLst>
              <a:ext uri="{FF2B5EF4-FFF2-40B4-BE49-F238E27FC236}">
                <a16:creationId xmlns:a16="http://schemas.microsoft.com/office/drawing/2014/main" id="{FB93FFAC-C4CA-3444-A948-04B9F0AF252A}"/>
              </a:ext>
            </a:extLst>
          </p:cNvPr>
          <p:cNvSpPr txBox="1"/>
          <p:nvPr/>
        </p:nvSpPr>
        <p:spPr>
          <a:xfrm>
            <a:off x="342900" y="1168400"/>
            <a:ext cx="11531600" cy="3816429"/>
          </a:xfrm>
          <a:prstGeom prst="rect">
            <a:avLst/>
          </a:prstGeom>
          <a:noFill/>
        </p:spPr>
        <p:txBody>
          <a:bodyPr wrap="square" rtlCol="0">
            <a:spAutoFit/>
          </a:bodyPr>
          <a:lstStyle/>
          <a:p>
            <a:r>
              <a:rPr lang="en-US" sz="2200" dirty="0">
                <a:latin typeface="Consolas" panose="020B0609020204030204" pitchFamily="49" charset="0"/>
                <a:cs typeface="Consolas" panose="020B0609020204030204" pitchFamily="49" charset="0"/>
              </a:rPr>
              <a:t>1. What is Linux Kernel and how I can get one?</a:t>
            </a:r>
          </a:p>
          <a:p>
            <a:r>
              <a:rPr lang="en-US" sz="2200" dirty="0">
                <a:latin typeface="Consolas" panose="020B0609020204030204" pitchFamily="49" charset="0"/>
                <a:cs typeface="Consolas" panose="020B0609020204030204" pitchFamily="49" charset="0"/>
              </a:rPr>
              <a:t>2. What are kernel functions in operating system?</a:t>
            </a:r>
          </a:p>
          <a:p>
            <a:r>
              <a:rPr lang="en-US" sz="2200" dirty="0">
                <a:latin typeface="Consolas" panose="020B0609020204030204" pitchFamily="49" charset="0"/>
                <a:cs typeface="Consolas" panose="020B0609020204030204" pitchFamily="49" charset="0"/>
              </a:rPr>
              <a:t>3. What are Linux kernel considerations?</a:t>
            </a:r>
          </a:p>
          <a:p>
            <a:r>
              <a:rPr lang="en-US" sz="2200" dirty="0">
                <a:latin typeface="Consolas" panose="020B0609020204030204" pitchFamily="49" charset="0"/>
                <a:cs typeface="Consolas" panose="020B0609020204030204" pitchFamily="49" charset="0"/>
              </a:rPr>
              <a:t>4. Which subsystems kernel consist of?</a:t>
            </a:r>
          </a:p>
          <a:p>
            <a:r>
              <a:rPr lang="en-US" sz="2200" dirty="0">
                <a:latin typeface="Consolas" panose="020B0609020204030204" pitchFamily="49" charset="0"/>
                <a:cs typeface="Consolas" panose="020B0609020204030204" pitchFamily="49" charset="0"/>
              </a:rPr>
              <a:t>5. Monolithic vs microkernel?</a:t>
            </a:r>
          </a:p>
          <a:p>
            <a:r>
              <a:rPr lang="en-US" sz="2200" dirty="0">
                <a:latin typeface="Consolas" panose="020B0609020204030204" pitchFamily="49" charset="0"/>
                <a:cs typeface="Consolas" panose="020B0609020204030204" pitchFamily="49" charset="0"/>
              </a:rPr>
              <a:t>6. What is a kernel module and how it it used?</a:t>
            </a:r>
          </a:p>
          <a:p>
            <a:r>
              <a:rPr lang="en-US" sz="2200" dirty="0">
                <a:latin typeface="Consolas" panose="020B0609020204030204" pitchFamily="49" charset="0"/>
                <a:cs typeface="Consolas" panose="020B0609020204030204" pitchFamily="49" charset="0"/>
              </a:rPr>
              <a:t>7. Drivers are modules but not vice versa?</a:t>
            </a:r>
          </a:p>
          <a:p>
            <a:r>
              <a:rPr lang="en-US" sz="2200" dirty="0">
                <a:latin typeface="Consolas" panose="020B0609020204030204" pitchFamily="49" charset="0"/>
                <a:cs typeface="Consolas" panose="020B0609020204030204" pitchFamily="49" charset="0"/>
              </a:rPr>
              <a:t>8. Different types of drivers</a:t>
            </a:r>
          </a:p>
          <a:p>
            <a:r>
              <a:rPr lang="en-US" sz="2200" dirty="0">
                <a:latin typeface="Consolas" panose="020B0609020204030204" pitchFamily="49" charset="0"/>
                <a:cs typeface="Consolas" panose="020B0609020204030204" pitchFamily="49" charset="0"/>
              </a:rPr>
              <a:t>9. What does it mean ”Everything is a file”?</a:t>
            </a:r>
          </a:p>
          <a:p>
            <a:r>
              <a:rPr lang="en-US" sz="2200" dirty="0">
                <a:latin typeface="Consolas" panose="020B0609020204030204" pitchFamily="49" charset="0"/>
                <a:cs typeface="Consolas" panose="020B0609020204030204" pitchFamily="49" charset="0"/>
              </a:rPr>
              <a:t>10. How can I use special file systems, like /proc /dev/ /sys and other?</a:t>
            </a:r>
          </a:p>
          <a:p>
            <a:endParaRPr lang="en-US" sz="22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90723965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6809424-FD07-204E-BBBE-43B391104011}"/>
              </a:ext>
            </a:extLst>
          </p:cNvPr>
          <p:cNvSpPr/>
          <p:nvPr/>
        </p:nvSpPr>
        <p:spPr>
          <a:xfrm>
            <a:off x="0" y="0"/>
            <a:ext cx="12192000" cy="754053"/>
          </a:xfrm>
          <a:prstGeom prst="rect">
            <a:avLst/>
          </a:prstGeom>
          <a:solidFill>
            <a:schemeClr val="bg2">
              <a:alpha val="50000"/>
            </a:schemeClr>
          </a:solidFill>
        </p:spPr>
        <p:txBody>
          <a:bodyPr wrap="square">
            <a:spAutoFit/>
          </a:bodyPr>
          <a:lstStyle/>
          <a:p>
            <a:pPr algn="ctr"/>
            <a:r>
              <a:rPr lang="en-US" sz="4300" dirty="0">
                <a:ln w="0"/>
                <a:solidFill>
                  <a:prstClr val="black"/>
                </a:solidFill>
                <a:effectLst>
                  <a:outerShdw blurRad="38100" dist="19050" dir="2700000" algn="tl" rotWithShape="0">
                    <a:prstClr val="black">
                      <a:alpha val="40000"/>
                    </a:prstClr>
                  </a:outerShdw>
                </a:effectLst>
                <a:latin typeface="Consolas" panose="020B0609020204030204" pitchFamily="49" charset="0"/>
                <a:ea typeface="MS PGothic" pitchFamily="34" charset="-128"/>
                <a:cs typeface="Consolas" panose="020B0609020204030204" pitchFamily="49" charset="0"/>
              </a:rPr>
              <a:t>What is Kernel?</a:t>
            </a:r>
            <a:endParaRPr lang="en-US" dirty="0"/>
          </a:p>
        </p:txBody>
      </p:sp>
      <p:sp>
        <p:nvSpPr>
          <p:cNvPr id="5" name="TextBox 4">
            <a:extLst>
              <a:ext uri="{FF2B5EF4-FFF2-40B4-BE49-F238E27FC236}">
                <a16:creationId xmlns:a16="http://schemas.microsoft.com/office/drawing/2014/main" id="{6B9ECD2A-A5CF-2649-8AA1-1CD541E483CD}"/>
              </a:ext>
            </a:extLst>
          </p:cNvPr>
          <p:cNvSpPr txBox="1"/>
          <p:nvPr/>
        </p:nvSpPr>
        <p:spPr>
          <a:xfrm>
            <a:off x="479376" y="1268760"/>
            <a:ext cx="10945216" cy="3816429"/>
          </a:xfrm>
          <a:prstGeom prst="rect">
            <a:avLst/>
          </a:prstGeom>
          <a:noFill/>
        </p:spPr>
        <p:txBody>
          <a:bodyPr wrap="square" rtlCol="0">
            <a:spAutoFit/>
          </a:bodyPr>
          <a:lstStyle/>
          <a:p>
            <a:r>
              <a:rPr lang="en-US" sz="2200" b="1" dirty="0">
                <a:latin typeface="Consolas" panose="020B0609020204030204" pitchFamily="49" charset="0"/>
                <a:cs typeface="Consolas" panose="020B0609020204030204" pitchFamily="49" charset="0"/>
              </a:rPr>
              <a:t>Kernel</a:t>
            </a:r>
            <a:r>
              <a:rPr lang="en-US" sz="2200" dirty="0">
                <a:latin typeface="Consolas" panose="020B0609020204030204" pitchFamily="49" charset="0"/>
                <a:cs typeface="Consolas" panose="020B0609020204030204" pitchFamily="49" charset="0"/>
              </a:rPr>
              <a:t>:</a:t>
            </a:r>
          </a:p>
          <a:p>
            <a:endParaRPr lang="en-US" sz="2200" dirty="0">
              <a:latin typeface="Consolas" panose="020B0609020204030204" pitchFamily="49" charset="0"/>
              <a:cs typeface="Consolas" panose="020B0609020204030204" pitchFamily="49" charset="0"/>
            </a:endParaRPr>
          </a:p>
          <a:p>
            <a:pPr marL="800100" lvl="1"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It is a computer program</a:t>
            </a:r>
          </a:p>
          <a:p>
            <a:pPr marL="800100" lvl="1"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it is a core application in all operating systems</a:t>
            </a:r>
          </a:p>
          <a:p>
            <a:pPr marL="800100" lvl="1"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It boots up system and always stays in memory</a:t>
            </a:r>
          </a:p>
          <a:p>
            <a:pPr marL="800100" lvl="1"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It handles low level system operations and boot</a:t>
            </a:r>
          </a:p>
          <a:p>
            <a:pPr marL="800100" lvl="1"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It handles memory management and distribution</a:t>
            </a:r>
          </a:p>
          <a:p>
            <a:pPr marL="800100" lvl="1"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It handles I/O devices and peripherals</a:t>
            </a:r>
          </a:p>
          <a:p>
            <a:pPr marL="800100" lvl="1"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It handles scheduling of processes and processor time quota</a:t>
            </a:r>
          </a:p>
          <a:p>
            <a:pPr marL="800100" lvl="1"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Provides unified System Call interface for other processes</a:t>
            </a:r>
          </a:p>
          <a:p>
            <a:pPr marL="800100" lvl="1" indent="-342900">
              <a:buFont typeface="Arial" panose="020B0604020202020204" pitchFamily="34" charset="0"/>
              <a:buChar char="•"/>
            </a:pPr>
            <a:endParaRPr lang="en-US" sz="22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6938853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6809424-FD07-204E-BBBE-43B391104011}"/>
              </a:ext>
            </a:extLst>
          </p:cNvPr>
          <p:cNvSpPr/>
          <p:nvPr/>
        </p:nvSpPr>
        <p:spPr>
          <a:xfrm>
            <a:off x="0" y="0"/>
            <a:ext cx="12192000" cy="754053"/>
          </a:xfrm>
          <a:prstGeom prst="rect">
            <a:avLst/>
          </a:prstGeom>
          <a:solidFill>
            <a:schemeClr val="bg2">
              <a:alpha val="50000"/>
            </a:schemeClr>
          </a:solidFill>
        </p:spPr>
        <p:txBody>
          <a:bodyPr wrap="square">
            <a:spAutoFit/>
          </a:bodyPr>
          <a:lstStyle/>
          <a:p>
            <a:pPr algn="ctr"/>
            <a:r>
              <a:rPr lang="en-US" sz="4300" dirty="0">
                <a:ln w="0"/>
                <a:solidFill>
                  <a:prstClr val="black"/>
                </a:solidFill>
                <a:effectLst>
                  <a:outerShdw blurRad="38100" dist="19050" dir="2700000" algn="tl" rotWithShape="0">
                    <a:prstClr val="black">
                      <a:alpha val="40000"/>
                    </a:prstClr>
                  </a:outerShdw>
                </a:effectLst>
                <a:latin typeface="Consolas" panose="020B0609020204030204" pitchFamily="49" charset="0"/>
                <a:ea typeface="MS PGothic" pitchFamily="34" charset="-128"/>
                <a:cs typeface="Consolas" panose="020B0609020204030204" pitchFamily="49" charset="0"/>
              </a:rPr>
              <a:t>How I can get a Kernel?</a:t>
            </a:r>
            <a:endParaRPr lang="en-US" dirty="0"/>
          </a:p>
        </p:txBody>
      </p:sp>
      <p:sp>
        <p:nvSpPr>
          <p:cNvPr id="5" name="TextBox 4">
            <a:extLst>
              <a:ext uri="{FF2B5EF4-FFF2-40B4-BE49-F238E27FC236}">
                <a16:creationId xmlns:a16="http://schemas.microsoft.com/office/drawing/2014/main" id="{6B9ECD2A-A5CF-2649-8AA1-1CD541E483CD}"/>
              </a:ext>
            </a:extLst>
          </p:cNvPr>
          <p:cNvSpPr txBox="1"/>
          <p:nvPr/>
        </p:nvSpPr>
        <p:spPr>
          <a:xfrm>
            <a:off x="479376" y="1268760"/>
            <a:ext cx="10945216" cy="5324535"/>
          </a:xfrm>
          <a:prstGeom prst="rect">
            <a:avLst/>
          </a:prstGeom>
          <a:noFill/>
        </p:spPr>
        <p:txBody>
          <a:bodyPr wrap="square" rtlCol="0">
            <a:spAutoFit/>
          </a:bodyPr>
          <a:lstStyle/>
          <a:p>
            <a:pPr marL="914400" lvl="1" indent="-457200">
              <a:buAutoNum type="arabicPeriod"/>
            </a:pPr>
            <a:r>
              <a:rPr lang="en-US" sz="2400" dirty="0">
                <a:latin typeface="Consolas" panose="020B0609020204030204" pitchFamily="49" charset="0"/>
                <a:cs typeface="Consolas" panose="020B0609020204030204" pitchFamily="49" charset="0"/>
              </a:rPr>
              <a:t>Write your own - </a:t>
            </a:r>
            <a:r>
              <a:rPr lang="en-US" sz="2200" dirty="0">
                <a:solidFill>
                  <a:schemeClr val="tx1">
                    <a:lumMod val="50000"/>
                    <a:lumOff val="50000"/>
                  </a:schemeClr>
                </a:solidFill>
                <a:hlinkClick r:id="rId3">
                  <a:extLst>
                    <a:ext uri="{A12FA001-AC4F-418D-AE19-62706E023703}">
                      <ahyp:hlinkClr xmlns:ahyp="http://schemas.microsoft.com/office/drawing/2018/hyperlinkcolor" val="tx"/>
                    </a:ext>
                  </a:extLst>
                </a:hlinkClick>
              </a:rPr>
              <a:t>https://wiki.osdev.org/Getting_Started</a:t>
            </a:r>
            <a:endParaRPr lang="en-US" sz="2200" dirty="0">
              <a:solidFill>
                <a:schemeClr val="tx1">
                  <a:lumMod val="50000"/>
                  <a:lumOff val="50000"/>
                </a:schemeClr>
              </a:solidFill>
              <a:latin typeface="Consolas" panose="020B0609020204030204" pitchFamily="49" charset="0"/>
              <a:cs typeface="Consolas" panose="020B0609020204030204" pitchFamily="49" charset="0"/>
            </a:endParaRPr>
          </a:p>
          <a:p>
            <a:pPr marL="914400" lvl="1" indent="-457200">
              <a:buAutoNum type="arabicPeriod"/>
            </a:pPr>
            <a:r>
              <a:rPr lang="en-US" sz="2400" dirty="0">
                <a:latin typeface="Consolas" panose="020B0609020204030204" pitchFamily="49" charset="0"/>
                <a:cs typeface="Consolas" panose="020B0609020204030204" pitchFamily="49" charset="0"/>
              </a:rPr>
              <a:t>Use one of existing</a:t>
            </a:r>
          </a:p>
          <a:p>
            <a:pPr marL="1371600" lvl="2" indent="-457200">
              <a:buFont typeface="Arial" panose="020B0604020202020204" pitchFamily="34" charset="0"/>
              <a:buChar char="•"/>
            </a:pPr>
            <a:r>
              <a:rPr lang="en-US" sz="2200" dirty="0">
                <a:latin typeface="Consolas" panose="020B0609020204030204" pitchFamily="49" charset="0"/>
                <a:cs typeface="Consolas" panose="020B0609020204030204" pitchFamily="49" charset="0"/>
              </a:rPr>
              <a:t>Linux - </a:t>
            </a:r>
            <a:r>
              <a:rPr lang="en-US" sz="2200" dirty="0">
                <a:solidFill>
                  <a:schemeClr val="tx1">
                    <a:lumMod val="65000"/>
                    <a:lumOff val="35000"/>
                  </a:schemeClr>
                </a:solidFill>
                <a:hlinkClick r:id="rId4">
                  <a:extLst>
                    <a:ext uri="{A12FA001-AC4F-418D-AE19-62706E023703}">
                      <ahyp:hlinkClr xmlns:ahyp="http://schemas.microsoft.com/office/drawing/2018/hyperlinkcolor" val="tx"/>
                    </a:ext>
                  </a:extLst>
                </a:hlinkClick>
              </a:rPr>
              <a:t>https://github.com/torvalds/linux</a:t>
            </a:r>
            <a:endParaRPr lang="en-US" sz="2200" dirty="0">
              <a:solidFill>
                <a:schemeClr val="tx1">
                  <a:lumMod val="65000"/>
                  <a:lumOff val="35000"/>
                </a:schemeClr>
              </a:solidFill>
            </a:endParaRPr>
          </a:p>
          <a:p>
            <a:pPr marL="1371600" lvl="2" indent="-457200">
              <a:buFont typeface="Arial" panose="020B0604020202020204" pitchFamily="34" charset="0"/>
              <a:buChar char="•"/>
            </a:pPr>
            <a:r>
              <a:rPr lang="en-US" sz="2200" dirty="0">
                <a:latin typeface="Consolas" panose="020B0609020204030204" pitchFamily="49" charset="0"/>
                <a:cs typeface="Consolas" panose="020B0609020204030204" pitchFamily="49" charset="0"/>
              </a:rPr>
              <a:t>FreeBSD</a:t>
            </a:r>
            <a:r>
              <a:rPr lang="en-US" sz="2200" dirty="0"/>
              <a:t> - </a:t>
            </a:r>
            <a:r>
              <a:rPr lang="en-US" sz="2200" dirty="0">
                <a:solidFill>
                  <a:schemeClr val="tx1">
                    <a:lumMod val="65000"/>
                    <a:lumOff val="35000"/>
                  </a:schemeClr>
                </a:solidFill>
                <a:hlinkClick r:id="rId5">
                  <a:extLst>
                    <a:ext uri="{A12FA001-AC4F-418D-AE19-62706E023703}">
                      <ahyp:hlinkClr xmlns:ahyp="http://schemas.microsoft.com/office/drawing/2018/hyperlinkcolor" val="tx"/>
                    </a:ext>
                  </a:extLst>
                </a:hlinkClick>
              </a:rPr>
              <a:t>https://github.com/freebsd/freebsd</a:t>
            </a:r>
            <a:endParaRPr lang="en-US" sz="2200" dirty="0">
              <a:solidFill>
                <a:schemeClr val="tx1">
                  <a:lumMod val="65000"/>
                  <a:lumOff val="35000"/>
                </a:schemeClr>
              </a:solidFill>
            </a:endParaRPr>
          </a:p>
          <a:p>
            <a:pPr marL="1371600" lvl="2" indent="-457200">
              <a:buFont typeface="Arial" panose="020B0604020202020204" pitchFamily="34" charset="0"/>
              <a:buChar char="•"/>
            </a:pPr>
            <a:r>
              <a:rPr lang="en-US" sz="2200" dirty="0" err="1">
                <a:latin typeface="Consolas" panose="020B0609020204030204" pitchFamily="49" charset="0"/>
                <a:cs typeface="Consolas" panose="020B0609020204030204" pitchFamily="49" charset="0"/>
              </a:rPr>
              <a:t>uclinux</a:t>
            </a:r>
            <a:r>
              <a:rPr lang="en-US" sz="2200" dirty="0">
                <a:solidFill>
                  <a:schemeClr val="tx1">
                    <a:lumMod val="65000"/>
                    <a:lumOff val="35000"/>
                  </a:schemeClr>
                </a:solidFill>
              </a:rPr>
              <a:t> - </a:t>
            </a:r>
            <a:r>
              <a:rPr lang="en-US" sz="2200" dirty="0">
                <a:solidFill>
                  <a:schemeClr val="tx1">
                    <a:lumMod val="65000"/>
                    <a:lumOff val="35000"/>
                  </a:schemeClr>
                </a:solidFill>
                <a:hlinkClick r:id="rId6">
                  <a:extLst>
                    <a:ext uri="{A12FA001-AC4F-418D-AE19-62706E023703}">
                      <ahyp:hlinkClr xmlns:ahyp="http://schemas.microsoft.com/office/drawing/2018/hyperlinkcolor" val="tx"/>
                    </a:ext>
                  </a:extLst>
                </a:hlinkClick>
              </a:rPr>
              <a:t>https://github.com/EmcraftSystems/linux-emcraft</a:t>
            </a:r>
            <a:endParaRPr lang="en-US" sz="2200" dirty="0">
              <a:solidFill>
                <a:schemeClr val="tx1">
                  <a:lumMod val="65000"/>
                  <a:lumOff val="35000"/>
                </a:schemeClr>
              </a:solidFill>
            </a:endParaRPr>
          </a:p>
          <a:p>
            <a:pPr marL="1371600" lvl="2" indent="-457200">
              <a:buFont typeface="Arial" panose="020B0604020202020204" pitchFamily="34" charset="0"/>
              <a:buChar char="•"/>
            </a:pPr>
            <a:r>
              <a:rPr lang="en-US" sz="2200" dirty="0">
                <a:latin typeface="Consolas" panose="020B0609020204030204" pitchFamily="49" charset="0"/>
                <a:cs typeface="Consolas" panose="020B0609020204030204" pitchFamily="49" charset="0"/>
              </a:rPr>
              <a:t>Xv6 - </a:t>
            </a:r>
            <a:r>
              <a:rPr lang="en-US" sz="2200" dirty="0">
                <a:solidFill>
                  <a:schemeClr val="tx1">
                    <a:lumMod val="65000"/>
                    <a:lumOff val="35000"/>
                  </a:schemeClr>
                </a:solidFill>
                <a:hlinkClick r:id="rId7">
                  <a:extLst>
                    <a:ext uri="{A12FA001-AC4F-418D-AE19-62706E023703}">
                      <ahyp:hlinkClr xmlns:ahyp="http://schemas.microsoft.com/office/drawing/2018/hyperlinkcolor" val="tx"/>
                    </a:ext>
                  </a:extLst>
                </a:hlinkClick>
              </a:rPr>
              <a:t>https://pdos.csail.mit.edu/6.828/2019/xv6.html</a:t>
            </a:r>
            <a:endParaRPr lang="en-US" sz="2200" dirty="0">
              <a:solidFill>
                <a:schemeClr val="tx1">
                  <a:lumMod val="65000"/>
                  <a:lumOff val="35000"/>
                </a:schemeClr>
              </a:solidFill>
            </a:endParaRPr>
          </a:p>
          <a:p>
            <a:pPr lvl="1"/>
            <a:r>
              <a:rPr lang="en-US" sz="2400" dirty="0">
                <a:latin typeface="Consolas" panose="020B0609020204030204" pitchFamily="49" charset="0"/>
                <a:cs typeface="Consolas" panose="020B0609020204030204" pitchFamily="49" charset="0"/>
              </a:rPr>
              <a:t>3. There are </a:t>
            </a:r>
            <a:r>
              <a:rPr lang="en-US" sz="2400" dirty="0" err="1">
                <a:latin typeface="Consolas" panose="020B0609020204030204" pitchFamily="49" charset="0"/>
                <a:cs typeface="Consolas" panose="020B0609020204030204" pitchFamily="49" charset="0"/>
              </a:rPr>
              <a:t>mikrokernels</a:t>
            </a:r>
            <a:r>
              <a:rPr lang="en-US" sz="2400" dirty="0">
                <a:latin typeface="Consolas" panose="020B0609020204030204" pitchFamily="49" charset="0"/>
                <a:cs typeface="Consolas" panose="020B0609020204030204" pitchFamily="49" charset="0"/>
              </a:rPr>
              <a:t> also</a:t>
            </a:r>
          </a:p>
          <a:p>
            <a:pPr marL="1257300" lvl="2" indent="-342900">
              <a:buFont typeface="Arial" panose="020B0604020202020204" pitchFamily="34" charset="0"/>
              <a:buChar char="•"/>
            </a:pPr>
            <a:r>
              <a:rPr lang="en-US" sz="2200" dirty="0">
                <a:solidFill>
                  <a:schemeClr val="tx1">
                    <a:lumMod val="65000"/>
                    <a:lumOff val="35000"/>
                  </a:schemeClr>
                </a:solidFill>
                <a:hlinkClick r:id="rId8">
                  <a:extLst>
                    <a:ext uri="{A12FA001-AC4F-418D-AE19-62706E023703}">
                      <ahyp:hlinkClr xmlns:ahyp="http://schemas.microsoft.com/office/drawing/2018/hyperlinkcolor" val="tx"/>
                    </a:ext>
                  </a:extLst>
                </a:hlinkClick>
              </a:rPr>
              <a:t>http://www.microkernel.info/</a:t>
            </a:r>
            <a:endParaRPr lang="en-US" sz="2200" dirty="0">
              <a:solidFill>
                <a:schemeClr val="tx1">
                  <a:lumMod val="50000"/>
                  <a:lumOff val="50000"/>
                </a:schemeClr>
              </a:solidFill>
              <a:latin typeface="Consolas" panose="020B0609020204030204" pitchFamily="49" charset="0"/>
              <a:cs typeface="Consolas" panose="020B0609020204030204" pitchFamily="49" charset="0"/>
            </a:endParaRPr>
          </a:p>
          <a:p>
            <a:pPr lvl="1"/>
            <a:r>
              <a:rPr lang="en-US" sz="2200" dirty="0">
                <a:latin typeface="Consolas" panose="020B0609020204030204" pitchFamily="49" charset="0"/>
                <a:cs typeface="Consolas" panose="020B0609020204030204" pitchFamily="49" charset="0"/>
              </a:rPr>
              <a:t>4. And RTOS kernels</a:t>
            </a:r>
          </a:p>
          <a:p>
            <a:pPr marL="1257300" lvl="2" indent="-342900">
              <a:buFont typeface="Arial" panose="020B0604020202020204" pitchFamily="34" charset="0"/>
              <a:buChar char="•"/>
            </a:pPr>
            <a:r>
              <a:rPr lang="en-US" sz="2200" dirty="0" err="1">
                <a:latin typeface="Consolas" panose="020B0609020204030204" pitchFamily="49" charset="0"/>
                <a:cs typeface="Consolas" panose="020B0609020204030204" pitchFamily="49" charset="0"/>
              </a:rPr>
              <a:t>FreeRTOS</a:t>
            </a:r>
            <a:r>
              <a:rPr lang="en-US" sz="2200" dirty="0">
                <a:latin typeface="Consolas" panose="020B0609020204030204" pitchFamily="49" charset="0"/>
                <a:cs typeface="Consolas" panose="020B0609020204030204" pitchFamily="49" charset="0"/>
              </a:rPr>
              <a:t> - </a:t>
            </a:r>
            <a:r>
              <a:rPr lang="en-US" sz="2400" dirty="0">
                <a:solidFill>
                  <a:schemeClr val="tx1">
                    <a:lumMod val="65000"/>
                    <a:lumOff val="35000"/>
                  </a:schemeClr>
                </a:solidFill>
                <a:hlinkClick r:id="rId9">
                  <a:extLst>
                    <a:ext uri="{A12FA001-AC4F-418D-AE19-62706E023703}">
                      <ahyp:hlinkClr xmlns:ahyp="http://schemas.microsoft.com/office/drawing/2018/hyperlinkcolor" val="tx"/>
                    </a:ext>
                  </a:extLst>
                </a:hlinkClick>
              </a:rPr>
              <a:t>https://www.freertos.org/</a:t>
            </a:r>
            <a:endParaRPr lang="en-US" sz="2200" dirty="0">
              <a:solidFill>
                <a:schemeClr val="tx1">
                  <a:lumMod val="65000"/>
                  <a:lumOff val="35000"/>
                </a:schemeClr>
              </a:solidFill>
              <a:latin typeface="Consolas" panose="020B0609020204030204" pitchFamily="49" charset="0"/>
              <a:cs typeface="Consolas" panose="020B0609020204030204" pitchFamily="49" charset="0"/>
            </a:endParaRPr>
          </a:p>
          <a:p>
            <a:pPr marL="1257300" lvl="2"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Zephyr - </a:t>
            </a:r>
            <a:r>
              <a:rPr lang="en-US" sz="2400" dirty="0">
                <a:solidFill>
                  <a:schemeClr val="tx1">
                    <a:lumMod val="65000"/>
                    <a:lumOff val="35000"/>
                  </a:schemeClr>
                </a:solidFill>
                <a:hlinkClick r:id="rId10">
                  <a:extLst>
                    <a:ext uri="{A12FA001-AC4F-418D-AE19-62706E023703}">
                      <ahyp:hlinkClr xmlns:ahyp="http://schemas.microsoft.com/office/drawing/2018/hyperlinkcolor" val="tx"/>
                    </a:ext>
                  </a:extLst>
                </a:hlinkClick>
              </a:rPr>
              <a:t>https://www.zephyrproject.org/</a:t>
            </a:r>
            <a:endParaRPr lang="en-US" sz="2400" dirty="0">
              <a:solidFill>
                <a:schemeClr val="tx1">
                  <a:lumMod val="65000"/>
                  <a:lumOff val="35000"/>
                </a:schemeClr>
              </a:solidFill>
            </a:endParaRPr>
          </a:p>
          <a:p>
            <a:pPr marL="1257300" lvl="2" indent="-342900">
              <a:buFont typeface="Arial" panose="020B0604020202020204" pitchFamily="34" charset="0"/>
              <a:buChar char="•"/>
            </a:pPr>
            <a:r>
              <a:rPr lang="en-US" sz="2200" dirty="0" err="1">
                <a:latin typeface="Consolas" panose="020B0609020204030204" pitchFamily="49" charset="0"/>
                <a:cs typeface="Consolas" panose="020B0609020204030204" pitchFamily="49" charset="0"/>
              </a:rPr>
              <a:t>Mbed-os</a:t>
            </a:r>
            <a:r>
              <a:rPr lang="en-US" sz="2400" dirty="0">
                <a:latin typeface="Consolas" panose="020B0609020204030204" pitchFamily="49" charset="0"/>
                <a:cs typeface="Consolas" panose="020B0609020204030204" pitchFamily="49" charset="0"/>
              </a:rPr>
              <a:t> - </a:t>
            </a:r>
            <a:r>
              <a:rPr lang="en-US" sz="2400" dirty="0">
                <a:solidFill>
                  <a:schemeClr val="tx1">
                    <a:lumMod val="65000"/>
                    <a:lumOff val="35000"/>
                  </a:schemeClr>
                </a:solidFill>
                <a:hlinkClick r:id="rId11">
                  <a:extLst>
                    <a:ext uri="{A12FA001-AC4F-418D-AE19-62706E023703}">
                      <ahyp:hlinkClr xmlns:ahyp="http://schemas.microsoft.com/office/drawing/2018/hyperlinkcolor" val="tx"/>
                    </a:ext>
                  </a:extLst>
                </a:hlinkClick>
              </a:rPr>
              <a:t>https://www.mbed.com/en/platform/mbed-os/</a:t>
            </a:r>
            <a:endParaRPr lang="en-US" sz="2400" dirty="0">
              <a:solidFill>
                <a:schemeClr val="tx1">
                  <a:lumMod val="65000"/>
                  <a:lumOff val="35000"/>
                </a:schemeClr>
              </a:solidFill>
              <a:latin typeface="Consolas" panose="020B0609020204030204" pitchFamily="49" charset="0"/>
              <a:cs typeface="Consolas" panose="020B0609020204030204" pitchFamily="49" charset="0"/>
            </a:endParaRPr>
          </a:p>
          <a:p>
            <a:pPr marL="1257300" lvl="2" indent="-342900">
              <a:buFont typeface="Arial" panose="020B0604020202020204" pitchFamily="34" charset="0"/>
              <a:buChar char="•"/>
            </a:pPr>
            <a:endParaRPr lang="en-US" sz="2200" dirty="0">
              <a:latin typeface="Consolas" panose="020B0609020204030204" pitchFamily="49" charset="0"/>
              <a:cs typeface="Consolas" panose="020B0609020204030204" pitchFamily="49" charset="0"/>
            </a:endParaRPr>
          </a:p>
          <a:p>
            <a:pPr marL="1257300" lvl="2" indent="-342900">
              <a:buFont typeface="Arial" panose="020B0604020202020204" pitchFamily="34" charset="0"/>
              <a:buChar char="•"/>
            </a:pPr>
            <a:endParaRPr lang="en-US" sz="2200" dirty="0">
              <a:latin typeface="Consolas" panose="020B0609020204030204" pitchFamily="49" charset="0"/>
              <a:cs typeface="Consolas" panose="020B0609020204030204" pitchFamily="49" charset="0"/>
            </a:endParaRPr>
          </a:p>
          <a:p>
            <a:pPr marL="1257300" lvl="2" indent="-342900">
              <a:buFont typeface="Arial" panose="020B0604020202020204" pitchFamily="34" charset="0"/>
              <a:buChar char="•"/>
            </a:pPr>
            <a:endParaRPr lang="en-US" sz="2200" dirty="0">
              <a:latin typeface="Consolas" panose="020B0609020204030204" pitchFamily="49" charset="0"/>
              <a:cs typeface="Consolas" panose="020B0609020204030204" pitchFamily="49" charset="0"/>
            </a:endParaRPr>
          </a:p>
        </p:txBody>
      </p:sp>
      <p:pic>
        <p:nvPicPr>
          <p:cNvPr id="2" name="Picture 1">
            <a:extLst>
              <a:ext uri="{FF2B5EF4-FFF2-40B4-BE49-F238E27FC236}">
                <a16:creationId xmlns:a16="http://schemas.microsoft.com/office/drawing/2014/main" id="{92815B77-90CC-754D-8A80-4BB2164CD543}"/>
              </a:ext>
            </a:extLst>
          </p:cNvPr>
          <p:cNvPicPr>
            <a:picLocks noChangeAspect="1"/>
          </p:cNvPicPr>
          <p:nvPr/>
        </p:nvPicPr>
        <p:blipFill>
          <a:blip r:embed="rId12"/>
          <a:stretch>
            <a:fillRect/>
          </a:stretch>
        </p:blipFill>
        <p:spPr>
          <a:xfrm>
            <a:off x="9048328" y="1052736"/>
            <a:ext cx="907379" cy="946755"/>
          </a:xfrm>
          <a:prstGeom prst="rect">
            <a:avLst/>
          </a:prstGeom>
        </p:spPr>
      </p:pic>
    </p:spTree>
    <p:extLst>
      <p:ext uri="{BB962C8B-B14F-4D97-AF65-F5344CB8AC3E}">
        <p14:creationId xmlns:p14="http://schemas.microsoft.com/office/powerpoint/2010/main" val="86561893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589" y="-155487"/>
            <a:ext cx="12192001" cy="1075679"/>
          </a:xfrm>
          <a:solidFill>
            <a:schemeClr val="bg2">
              <a:alpha val="40000"/>
            </a:schemeClr>
          </a:solidFill>
        </p:spPr>
        <p:txBody>
          <a:bodyPr/>
          <a:lstStyle/>
          <a:p>
            <a:r>
              <a:rPr lang="en-US" dirty="0">
                <a:solidFill>
                  <a:schemeClr val="tx1"/>
                </a:solidFill>
                <a:latin typeface="Consolas" panose="020B0609020204030204" pitchFamily="49" charset="0"/>
                <a:cs typeface="Consolas" panose="020B0609020204030204" pitchFamily="49" charset="0"/>
              </a:rPr>
              <a:t>Linux Kernel features</a:t>
            </a:r>
          </a:p>
        </p:txBody>
      </p:sp>
      <p:sp>
        <p:nvSpPr>
          <p:cNvPr id="4" name="TextBox 3">
            <a:extLst>
              <a:ext uri="{FF2B5EF4-FFF2-40B4-BE49-F238E27FC236}">
                <a16:creationId xmlns:a16="http://schemas.microsoft.com/office/drawing/2014/main" id="{366A8B3D-9510-534E-BAE4-D70A5F41DD4E}"/>
              </a:ext>
            </a:extLst>
          </p:cNvPr>
          <p:cNvSpPr txBox="1"/>
          <p:nvPr/>
        </p:nvSpPr>
        <p:spPr>
          <a:xfrm>
            <a:off x="335360" y="1052736"/>
            <a:ext cx="11449272" cy="4493538"/>
          </a:xfrm>
          <a:prstGeom prst="rect">
            <a:avLst/>
          </a:prstGeom>
          <a:noFill/>
        </p:spPr>
        <p:txBody>
          <a:bodyPr wrap="square" rtlCol="0">
            <a:spAutoFit/>
          </a:bodyPr>
          <a:lstStyle/>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Written in C and assembler</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Portability and hardware support. </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Runs on most architectures.</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Scalability. Can run on super computers as well as on tiny devices (4 MB of RAM is enough).</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Compliance to standards and interoperability.</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Exhaustive networking support.</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Security.</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It can’t hide its flaws. Its code is reviewed by many experts.</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Stability and reliability.</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Modularity. Can include only what a system needs even at run time.</a:t>
            </a:r>
          </a:p>
          <a:p>
            <a:pPr marL="342900" indent="-342900">
              <a:buFont typeface="Arial" panose="020B0604020202020204" pitchFamily="34" charset="0"/>
              <a:buChar char="•"/>
            </a:pPr>
            <a:r>
              <a:rPr lang="en-US" sz="2200" dirty="0">
                <a:latin typeface="Consolas" panose="020B0609020204030204" pitchFamily="49" charset="0"/>
                <a:cs typeface="Consolas" panose="020B0609020204030204" pitchFamily="49" charset="0"/>
              </a:rPr>
              <a:t>Easy to program. You can learn from existing code. Many useful resources on the net.</a:t>
            </a:r>
          </a:p>
        </p:txBody>
      </p:sp>
    </p:spTree>
    <p:extLst>
      <p:ext uri="{BB962C8B-B14F-4D97-AF65-F5344CB8AC3E}">
        <p14:creationId xmlns:p14="http://schemas.microsoft.com/office/powerpoint/2010/main" val="85628497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 y="1"/>
            <a:ext cx="12192001" cy="692696"/>
          </a:xfrm>
          <a:solidFill>
            <a:schemeClr val="bg2">
              <a:alpha val="40000"/>
            </a:schemeClr>
          </a:solidFill>
        </p:spPr>
        <p:txBody>
          <a:bodyPr/>
          <a:lstStyle/>
          <a:p>
            <a:r>
              <a:rPr lang="en-US" dirty="0">
                <a:solidFill>
                  <a:schemeClr val="tx1"/>
                </a:solidFill>
                <a:latin typeface="Consolas" panose="020B0609020204030204" pitchFamily="49" charset="0"/>
                <a:cs typeface="Consolas" panose="020B0609020204030204" pitchFamily="49" charset="0"/>
              </a:rPr>
              <a:t>Linux Kernel features</a:t>
            </a:r>
          </a:p>
        </p:txBody>
      </p:sp>
      <p:pic>
        <p:nvPicPr>
          <p:cNvPr id="5" name="Picture 4" descr="https://linux-kernel-labs.github.io/master/lectures/intro.html#monolithic-kernel">
            <a:extLst>
              <a:ext uri="{FF2B5EF4-FFF2-40B4-BE49-F238E27FC236}">
                <a16:creationId xmlns:a16="http://schemas.microsoft.com/office/drawing/2014/main" id="{3C6B33F3-8F01-3B46-9EF2-BE7CC4741ED9}"/>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6456040" y="691953"/>
            <a:ext cx="5390938" cy="5095675"/>
          </a:xfrm>
          <a:prstGeom prst="rect">
            <a:avLst/>
          </a:prstGeom>
        </p:spPr>
      </p:pic>
      <p:sp>
        <p:nvSpPr>
          <p:cNvPr id="6" name="TextBox 5">
            <a:extLst>
              <a:ext uri="{FF2B5EF4-FFF2-40B4-BE49-F238E27FC236}">
                <a16:creationId xmlns:a16="http://schemas.microsoft.com/office/drawing/2014/main" id="{915F968D-AABE-2543-A212-834322BD083C}"/>
              </a:ext>
            </a:extLst>
          </p:cNvPr>
          <p:cNvSpPr txBox="1"/>
          <p:nvPr/>
        </p:nvSpPr>
        <p:spPr>
          <a:xfrm>
            <a:off x="6528048" y="5541407"/>
            <a:ext cx="4537685" cy="246221"/>
          </a:xfrm>
          <a:prstGeom prst="rect">
            <a:avLst/>
          </a:prstGeom>
          <a:noFill/>
        </p:spPr>
        <p:txBody>
          <a:bodyPr wrap="square" rtlCol="0">
            <a:spAutoFit/>
          </a:bodyPr>
          <a:lstStyle/>
          <a:p>
            <a:r>
              <a:rPr lang="en-US" sz="1000" dirty="0">
                <a:hlinkClick r:id="rId3">
                  <a:extLst>
                    <a:ext uri="{A12FA001-AC4F-418D-AE19-62706E023703}">
                      <ahyp:hlinkClr xmlns:ahyp="http://schemas.microsoft.com/office/drawing/2018/hyperlinkcolor" val="tx"/>
                    </a:ext>
                  </a:extLst>
                </a:hlinkClick>
              </a:rPr>
              <a:t>https://linux-kernel-labs.github.io/master/lectures/intro.html#monolithic-kernel</a:t>
            </a:r>
            <a:endParaRPr lang="en-US" sz="1000" dirty="0"/>
          </a:p>
        </p:txBody>
      </p:sp>
      <p:pic>
        <p:nvPicPr>
          <p:cNvPr id="7" name="Picture 6" descr="A picture containing text, map&#10;&#10;Description automatically generated">
            <a:extLst>
              <a:ext uri="{FF2B5EF4-FFF2-40B4-BE49-F238E27FC236}">
                <a16:creationId xmlns:a16="http://schemas.microsoft.com/office/drawing/2014/main" id="{9419F82A-3C56-4B48-A918-3E86A51E40F0}"/>
              </a:ext>
            </a:extLst>
          </p:cNvPr>
          <p:cNvPicPr>
            <a:picLocks noChangeAspect="1"/>
          </p:cNvPicPr>
          <p:nvPr/>
        </p:nvPicPr>
        <p:blipFill>
          <a:blip r:embed="rId4"/>
          <a:stretch>
            <a:fillRect/>
          </a:stretch>
        </p:blipFill>
        <p:spPr>
          <a:xfrm>
            <a:off x="713621" y="691954"/>
            <a:ext cx="4930342" cy="4849454"/>
          </a:xfrm>
          <a:prstGeom prst="rect">
            <a:avLst/>
          </a:prstGeom>
        </p:spPr>
      </p:pic>
      <p:sp>
        <p:nvSpPr>
          <p:cNvPr id="8" name="TextBox 7">
            <a:extLst>
              <a:ext uri="{FF2B5EF4-FFF2-40B4-BE49-F238E27FC236}">
                <a16:creationId xmlns:a16="http://schemas.microsoft.com/office/drawing/2014/main" id="{6FB5D55B-D89F-6D42-A8BC-7CDC855F049F}"/>
              </a:ext>
            </a:extLst>
          </p:cNvPr>
          <p:cNvSpPr txBox="1"/>
          <p:nvPr/>
        </p:nvSpPr>
        <p:spPr>
          <a:xfrm>
            <a:off x="713621" y="5535503"/>
            <a:ext cx="3499676" cy="246221"/>
          </a:xfrm>
          <a:prstGeom prst="rect">
            <a:avLst/>
          </a:prstGeom>
          <a:noFill/>
        </p:spPr>
        <p:txBody>
          <a:bodyPr wrap="none" rtlCol="0">
            <a:spAutoFit/>
          </a:bodyPr>
          <a:lstStyle/>
          <a:p>
            <a:r>
              <a:rPr lang="en-US" sz="1000" dirty="0">
                <a:latin typeface="Consolas" panose="020B0609020204030204" pitchFamily="49" charset="0"/>
                <a:cs typeface="Consolas" panose="020B0609020204030204" pitchFamily="49" charset="0"/>
                <a:hlinkClick r:id="rId5">
                  <a:extLst>
                    <a:ext uri="{A12FA001-AC4F-418D-AE19-62706E023703}">
                      <ahyp:hlinkClr xmlns:ahyp="http://schemas.microsoft.com/office/drawing/2018/hyperlinkcolor" val="tx"/>
                    </a:ext>
                  </a:extLst>
                </a:hlinkClick>
              </a:rPr>
              <a:t>http://turnoff.us/geek/inside-the-linux-kernel/</a:t>
            </a:r>
            <a:endParaRPr lang="en-US" sz="1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53395301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2453" y="1"/>
            <a:ext cx="12192001" cy="764704"/>
          </a:xfrm>
          <a:solidFill>
            <a:schemeClr val="bg2">
              <a:alpha val="40000"/>
            </a:schemeClr>
          </a:solidFill>
        </p:spPr>
        <p:txBody>
          <a:bodyPr/>
          <a:lstStyle/>
          <a:p>
            <a:r>
              <a:rPr lang="en-US" dirty="0">
                <a:solidFill>
                  <a:schemeClr val="tx1"/>
                </a:solidFill>
                <a:latin typeface="Consolas" panose="020B0609020204030204" pitchFamily="49" charset="0"/>
                <a:cs typeface="Consolas" panose="020B0609020204030204" pitchFamily="49" charset="0"/>
              </a:rPr>
              <a:t>Linux Kernel considerations</a:t>
            </a:r>
          </a:p>
        </p:txBody>
      </p:sp>
      <p:sp>
        <p:nvSpPr>
          <p:cNvPr id="3" name="TextBox 2">
            <a:extLst>
              <a:ext uri="{FF2B5EF4-FFF2-40B4-BE49-F238E27FC236}">
                <a16:creationId xmlns:a16="http://schemas.microsoft.com/office/drawing/2014/main" id="{C142BF26-D668-D745-A463-A66F7BF093EE}"/>
              </a:ext>
            </a:extLst>
          </p:cNvPr>
          <p:cNvSpPr txBox="1"/>
          <p:nvPr/>
        </p:nvSpPr>
        <p:spPr>
          <a:xfrm>
            <a:off x="335360" y="980728"/>
            <a:ext cx="11377264" cy="5816977"/>
          </a:xfrm>
          <a:prstGeom prst="rect">
            <a:avLst/>
          </a:prstGeom>
          <a:noFill/>
        </p:spPr>
        <p:txBody>
          <a:bodyPr wrap="square" rtlCol="0">
            <a:spAutoFit/>
          </a:bodyPr>
          <a:lstStyle/>
          <a:p>
            <a:pPr marL="285750" indent="-285750">
              <a:buFont typeface="Arial" panose="020B0604020202020204" pitchFamily="34" charset="0"/>
              <a:buChar char="•"/>
            </a:pPr>
            <a:r>
              <a:rPr lang="en-US" sz="2200" dirty="0">
                <a:latin typeface="Consolas" panose="020B0609020204030204" pitchFamily="49" charset="0"/>
                <a:cs typeface="Consolas" panose="020B0609020204030204" pitchFamily="49" charset="0"/>
              </a:rPr>
              <a:t>The kernel has to be standalone and can’t use user space code</a:t>
            </a:r>
          </a:p>
          <a:p>
            <a:pPr marL="285750" indent="-285750">
              <a:buFont typeface="Arial" panose="020B0604020202020204" pitchFamily="34" charset="0"/>
              <a:buChar char="•"/>
            </a:pPr>
            <a:r>
              <a:rPr lang="en-US" sz="2200" dirty="0">
                <a:latin typeface="Consolas" panose="020B0609020204030204" pitchFamily="49" charset="0"/>
                <a:cs typeface="Consolas" panose="020B0609020204030204" pitchFamily="49" charset="0"/>
              </a:rPr>
              <a:t>Floating point numbers in kernel code are never used</a:t>
            </a:r>
          </a:p>
          <a:p>
            <a:pPr marL="285750" indent="-285750">
              <a:buFont typeface="Arial" panose="020B0604020202020204" pitchFamily="34" charset="0"/>
              <a:buChar char="•"/>
            </a:pPr>
            <a:r>
              <a:rPr lang="en-US" sz="2200" dirty="0">
                <a:latin typeface="Consolas" panose="020B0609020204030204" pitchFamily="49" charset="0"/>
                <a:cs typeface="Consolas" panose="020B0609020204030204" pitchFamily="49" charset="0"/>
              </a:rPr>
              <a:t>No stable in kernel API</a:t>
            </a:r>
          </a:p>
          <a:p>
            <a:pPr marL="800100" lvl="1" indent="-342900">
              <a:buFont typeface="Arial" panose="020B0604020202020204" pitchFamily="34" charset="0"/>
              <a:buChar char="•"/>
            </a:pPr>
            <a:r>
              <a:rPr lang="en-US" sz="2000" dirty="0">
                <a:latin typeface="Consolas" panose="020B0609020204030204" pitchFamily="49" charset="0"/>
                <a:cs typeface="Consolas" panose="020B0609020204030204" pitchFamily="49" charset="0"/>
              </a:rPr>
              <a:t>The internal kernel API to implement kernel code can undergo changes between two releases</a:t>
            </a:r>
          </a:p>
          <a:p>
            <a:pPr marL="800100" lvl="1" indent="-342900">
              <a:buFont typeface="Arial" panose="020B0604020202020204" pitchFamily="34" charset="0"/>
              <a:buChar char="•"/>
            </a:pPr>
            <a:r>
              <a:rPr lang="en-US" sz="2000" dirty="0">
                <a:latin typeface="Consolas" panose="020B0609020204030204" pitchFamily="49" charset="0"/>
                <a:cs typeface="Consolas" panose="020B0609020204030204" pitchFamily="49" charset="0"/>
              </a:rPr>
              <a:t>In-tree drivers are updated by the developer proposing the API change</a:t>
            </a:r>
          </a:p>
          <a:p>
            <a:pPr marL="800100" lvl="1" indent="-342900">
              <a:buFont typeface="Arial" panose="020B0604020202020204" pitchFamily="34" charset="0"/>
              <a:buChar char="•"/>
            </a:pPr>
            <a:r>
              <a:rPr lang="en-US" sz="2000" dirty="0">
                <a:latin typeface="Consolas" panose="020B0609020204030204" pitchFamily="49" charset="0"/>
                <a:cs typeface="Consolas" panose="020B0609020204030204" pitchFamily="49" charset="0"/>
              </a:rPr>
              <a:t>An out-of-tree driver compiled for a given version may no longer compile or work</a:t>
            </a:r>
          </a:p>
          <a:p>
            <a:pPr marL="800100" lvl="1" indent="-342900">
              <a:buFont typeface="Arial" panose="020B0604020202020204" pitchFamily="34" charset="0"/>
              <a:buChar char="•"/>
            </a:pPr>
            <a:r>
              <a:rPr lang="en-US" sz="2000" dirty="0">
                <a:latin typeface="Consolas" panose="020B0609020204030204" pitchFamily="49" charset="0"/>
                <a:cs typeface="Consolas" panose="020B0609020204030204" pitchFamily="49" charset="0"/>
              </a:rPr>
              <a:t>The kernel to user space API does not change</a:t>
            </a:r>
          </a:p>
          <a:p>
            <a:pPr marL="342900" indent="-342900">
              <a:buFont typeface="Arial" panose="020B0604020202020204" pitchFamily="34" charset="0"/>
              <a:buChar char="•"/>
            </a:pPr>
            <a:r>
              <a:rPr lang="en-US" sz="2000" dirty="0">
                <a:latin typeface="Consolas" panose="020B0609020204030204" pitchFamily="49" charset="0"/>
                <a:cs typeface="Consolas" panose="020B0609020204030204" pitchFamily="49" charset="0"/>
              </a:rPr>
              <a:t>No memory protection</a:t>
            </a:r>
          </a:p>
          <a:p>
            <a:pPr marL="342900" indent="-342900">
              <a:buFont typeface="Arial" panose="020B0604020202020204" pitchFamily="34" charset="0"/>
              <a:buChar char="•"/>
            </a:pPr>
            <a:r>
              <a:rPr lang="en-US" sz="2000" dirty="0">
                <a:latin typeface="Consolas" panose="020B0609020204030204" pitchFamily="49" charset="0"/>
                <a:cs typeface="Consolas" panose="020B0609020204030204" pitchFamily="49" charset="0"/>
              </a:rPr>
              <a:t>The kernel doesn’t try to recover from </a:t>
            </a:r>
            <a:r>
              <a:rPr lang="en-US" sz="2000" dirty="0" err="1">
                <a:latin typeface="Consolas" panose="020B0609020204030204" pitchFamily="49" charset="0"/>
                <a:cs typeface="Consolas" panose="020B0609020204030204" pitchFamily="49" charset="0"/>
              </a:rPr>
              <a:t>attemps</a:t>
            </a:r>
            <a:r>
              <a:rPr lang="en-US" sz="2000" dirty="0">
                <a:latin typeface="Consolas" panose="020B0609020204030204" pitchFamily="49" charset="0"/>
                <a:cs typeface="Consolas" panose="020B0609020204030204" pitchFamily="49" charset="0"/>
              </a:rPr>
              <a:t> to access illegal memory locations</a:t>
            </a:r>
          </a:p>
          <a:p>
            <a:pPr marL="342900" indent="-342900">
              <a:buFont typeface="Arial" panose="020B0604020202020204" pitchFamily="34" charset="0"/>
              <a:buChar char="•"/>
            </a:pPr>
            <a:r>
              <a:rPr lang="en-US" sz="2000" dirty="0">
                <a:latin typeface="Consolas" panose="020B0609020204030204" pitchFamily="49" charset="0"/>
                <a:cs typeface="Consolas" panose="020B0609020204030204" pitchFamily="49" charset="0"/>
              </a:rPr>
              <a:t>Fixed size stack (8 or 4 KB)</a:t>
            </a:r>
          </a:p>
          <a:p>
            <a:pPr marL="342900" indent="-342900">
              <a:buFont typeface="Arial" panose="020B0604020202020204" pitchFamily="34" charset="0"/>
              <a:buChar char="•"/>
            </a:pPr>
            <a:r>
              <a:rPr lang="en-US" sz="2000" dirty="0">
                <a:latin typeface="Consolas" panose="020B0609020204030204" pitchFamily="49" charset="0"/>
                <a:cs typeface="Consolas" panose="020B0609020204030204" pitchFamily="49" charset="0"/>
              </a:rPr>
              <a:t>No C library – no </a:t>
            </a:r>
            <a:r>
              <a:rPr lang="en-US" sz="2000" dirty="0" err="1">
                <a:latin typeface="Consolas" panose="020B0609020204030204" pitchFamily="49" charset="0"/>
                <a:cs typeface="Consolas" panose="020B0609020204030204" pitchFamily="49" charset="0"/>
              </a:rPr>
              <a:t>printf</a:t>
            </a:r>
            <a:r>
              <a:rPr lang="en-US" sz="2000" dirty="0">
                <a:latin typeface="Consolas" panose="020B0609020204030204" pitchFamily="49" charset="0"/>
                <a:cs typeface="Consolas" panose="020B0609020204030204" pitchFamily="49" charset="0"/>
              </a:rPr>
              <a:t> – </a:t>
            </a:r>
            <a:r>
              <a:rPr lang="en-US" sz="2000" dirty="0" err="1">
                <a:latin typeface="Consolas" panose="020B0609020204030204" pitchFamily="49" charset="0"/>
                <a:cs typeface="Consolas" panose="020B0609020204030204" pitchFamily="49" charset="0"/>
              </a:rPr>
              <a:t>printk</a:t>
            </a:r>
            <a:r>
              <a:rPr lang="en-US" sz="2000" dirty="0">
                <a:latin typeface="Consolas" panose="020B0609020204030204" pitchFamily="49" charset="0"/>
                <a:cs typeface="Consolas" panose="020B0609020204030204" pitchFamily="49" charset="0"/>
              </a:rPr>
              <a:t> instead</a:t>
            </a:r>
          </a:p>
          <a:p>
            <a:pPr marL="342900" indent="-342900">
              <a:buFont typeface="Arial" panose="020B0604020202020204" pitchFamily="34" charset="0"/>
              <a:buChar char="•"/>
            </a:pPr>
            <a:endParaRPr lang="en-US" sz="2000" dirty="0">
              <a:latin typeface="Consolas" panose="020B0609020204030204" pitchFamily="49" charset="0"/>
              <a:cs typeface="Consolas" panose="020B0609020204030204" pitchFamily="49" charset="0"/>
            </a:endParaRPr>
          </a:p>
          <a:p>
            <a:endParaRPr lang="en-US" sz="2200" dirty="0">
              <a:latin typeface="Consolas" panose="020B0609020204030204" pitchFamily="49" charset="0"/>
              <a:cs typeface="Consolas" panose="020B0609020204030204" pitchFamily="49" charset="0"/>
            </a:endParaRPr>
          </a:p>
          <a:p>
            <a:pPr marL="285750" indent="-285750">
              <a:buFont typeface="Arial" panose="020B0604020202020204" pitchFamily="34" charset="0"/>
              <a:buChar char="•"/>
            </a:pPr>
            <a:endParaRPr lang="en-US" sz="2200" dirty="0">
              <a:latin typeface="Consolas" panose="020B0609020204030204" pitchFamily="49" charset="0"/>
              <a:cs typeface="Consolas" panose="020B0609020204030204" pitchFamily="49" charset="0"/>
            </a:endParaRPr>
          </a:p>
          <a:p>
            <a:pPr marL="285750" indent="-285750">
              <a:buFont typeface="Arial" panose="020B0604020202020204" pitchFamily="34" charset="0"/>
              <a:buChar char="•"/>
            </a:pPr>
            <a:endParaRPr lang="en-US" sz="22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84899927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2453" y="1"/>
            <a:ext cx="12192001" cy="764704"/>
          </a:xfrm>
          <a:solidFill>
            <a:schemeClr val="bg2">
              <a:alpha val="40000"/>
            </a:schemeClr>
          </a:solidFill>
        </p:spPr>
        <p:txBody>
          <a:bodyPr/>
          <a:lstStyle/>
          <a:p>
            <a:r>
              <a:rPr lang="en-US" dirty="0">
                <a:solidFill>
                  <a:schemeClr val="tx1"/>
                </a:solidFill>
                <a:latin typeface="Consolas" panose="020B0609020204030204" pitchFamily="49" charset="0"/>
                <a:cs typeface="Consolas" panose="020B0609020204030204" pitchFamily="49" charset="0"/>
              </a:rPr>
              <a:t>Linux Kernel subsystems</a:t>
            </a:r>
          </a:p>
        </p:txBody>
      </p:sp>
      <p:sp>
        <p:nvSpPr>
          <p:cNvPr id="4" name="TextBox 3">
            <a:extLst>
              <a:ext uri="{FF2B5EF4-FFF2-40B4-BE49-F238E27FC236}">
                <a16:creationId xmlns:a16="http://schemas.microsoft.com/office/drawing/2014/main" id="{205756CB-15C7-F14C-9BA1-5B8BDF58FF54}"/>
              </a:ext>
            </a:extLst>
          </p:cNvPr>
          <p:cNvSpPr txBox="1"/>
          <p:nvPr/>
        </p:nvSpPr>
        <p:spPr>
          <a:xfrm>
            <a:off x="191344" y="908720"/>
            <a:ext cx="11521280" cy="4093428"/>
          </a:xfrm>
          <a:prstGeom prst="rect">
            <a:avLst/>
          </a:prstGeom>
          <a:noFill/>
        </p:spPr>
        <p:txBody>
          <a:bodyPr wrap="square" rtlCol="0">
            <a:spAutoFit/>
          </a:bodyPr>
          <a:lstStyle/>
          <a:p>
            <a:pPr marL="285750" indent="-285750">
              <a:buFont typeface="Arial" panose="020B0604020202020204" pitchFamily="34" charset="0"/>
              <a:buChar char="•"/>
            </a:pPr>
            <a:r>
              <a:rPr lang="en-US" sz="2000" b="1" dirty="0">
                <a:latin typeface="Consolas" panose="020B0609020204030204" pitchFamily="49" charset="0"/>
                <a:cs typeface="Consolas" panose="020B0609020204030204" pitchFamily="49" charset="0"/>
              </a:rPr>
              <a:t>Scheduler</a:t>
            </a:r>
            <a:r>
              <a:rPr lang="en-US" sz="2000" dirty="0">
                <a:latin typeface="Consolas" panose="020B0609020204030204" pitchFamily="49" charset="0"/>
                <a:cs typeface="Consolas" panose="020B0609020204030204" pitchFamily="49" charset="0"/>
              </a:rPr>
              <a:t> – share process time between lots of processes, implements SMP, ASMP, IPC and various mechanisms to support efficient load distribution in system  </a:t>
            </a:r>
          </a:p>
          <a:p>
            <a:pPr marL="285750" indent="-285750">
              <a:buFont typeface="Arial" panose="020B0604020202020204" pitchFamily="34" charset="0"/>
              <a:buChar char="•"/>
            </a:pPr>
            <a:r>
              <a:rPr lang="en-US" sz="2000" b="1" dirty="0">
                <a:latin typeface="Consolas" panose="020B0609020204030204" pitchFamily="49" charset="0"/>
                <a:cs typeface="Consolas" panose="020B0609020204030204" pitchFamily="49" charset="0"/>
              </a:rPr>
              <a:t>Memory management </a:t>
            </a:r>
            <a:r>
              <a:rPr lang="en-US" sz="2000" dirty="0">
                <a:latin typeface="Consolas" panose="020B0609020204030204" pitchFamily="49" charset="0"/>
                <a:cs typeface="Consolas" panose="020B0609020204030204" pitchFamily="49" charset="0"/>
              </a:rPr>
              <a:t>(HIGHMEM, virtual memory) – defines memory spaces for kernel and user space processes by request, provides a mapping between process memory references and the machine's physical memory</a:t>
            </a:r>
          </a:p>
          <a:p>
            <a:pPr marL="285750" indent="-285750">
              <a:buFont typeface="Arial" panose="020B0604020202020204" pitchFamily="34" charset="0"/>
              <a:buChar char="•"/>
            </a:pPr>
            <a:r>
              <a:rPr lang="en-US" sz="2000" b="1" dirty="0">
                <a:latin typeface="Consolas" panose="020B0609020204030204" pitchFamily="49" charset="0"/>
                <a:cs typeface="Consolas" panose="020B0609020204030204" pitchFamily="49" charset="0"/>
              </a:rPr>
              <a:t>Networking</a:t>
            </a:r>
            <a:r>
              <a:rPr lang="en-US" sz="2000" dirty="0">
                <a:latin typeface="Consolas" panose="020B0609020204030204" pitchFamily="49" charset="0"/>
                <a:cs typeface="Consolas" panose="020B0609020204030204" pitchFamily="49" charset="0"/>
              </a:rPr>
              <a:t> – implements all the connectivity related protocols and hardware support</a:t>
            </a:r>
          </a:p>
          <a:p>
            <a:pPr marL="285750" indent="-285750">
              <a:buFont typeface="Arial" panose="020B0604020202020204" pitchFamily="34" charset="0"/>
              <a:buChar char="•"/>
            </a:pPr>
            <a:r>
              <a:rPr lang="en-US" sz="2000" b="1" dirty="0">
                <a:latin typeface="Consolas" panose="020B0609020204030204" pitchFamily="49" charset="0"/>
                <a:cs typeface="Consolas" panose="020B0609020204030204" pitchFamily="49" charset="0"/>
              </a:rPr>
              <a:t>USB</a:t>
            </a:r>
            <a:r>
              <a:rPr lang="en-US" sz="2000" dirty="0">
                <a:latin typeface="Consolas" panose="020B0609020204030204" pitchFamily="49" charset="0"/>
                <a:cs typeface="Consolas" panose="020B0609020204030204" pitchFamily="49" charset="0"/>
              </a:rPr>
              <a:t> – implements universal serial bus protocols and infrastructure</a:t>
            </a:r>
          </a:p>
          <a:p>
            <a:pPr marL="285750" indent="-285750">
              <a:buFont typeface="Arial" panose="020B0604020202020204" pitchFamily="34" charset="0"/>
              <a:buChar char="•"/>
            </a:pPr>
            <a:r>
              <a:rPr lang="en-US" sz="2000" b="1" dirty="0">
                <a:latin typeface="Consolas" panose="020B0609020204030204" pitchFamily="49" charset="0"/>
                <a:cs typeface="Consolas" panose="020B0609020204030204" pitchFamily="49" charset="0"/>
              </a:rPr>
              <a:t>Virtual Filesystem – </a:t>
            </a:r>
            <a:r>
              <a:rPr lang="en-US" sz="2000" dirty="0">
                <a:latin typeface="Consolas" panose="020B0609020204030204" pitchFamily="49" charset="0"/>
                <a:cs typeface="Consolas" panose="020B0609020204030204" pitchFamily="49" charset="0"/>
              </a:rPr>
              <a:t>implements software layer in the kernel that provides the filesystem interface to </a:t>
            </a:r>
            <a:r>
              <a:rPr lang="en-US" sz="2000" dirty="0" err="1">
                <a:latin typeface="Consolas" panose="020B0609020204030204" pitchFamily="49" charset="0"/>
                <a:cs typeface="Consolas" panose="020B0609020204030204" pitchFamily="49" charset="0"/>
              </a:rPr>
              <a:t>userspace</a:t>
            </a:r>
            <a:r>
              <a:rPr lang="en-US" sz="2000" dirty="0">
                <a:latin typeface="Consolas" panose="020B0609020204030204" pitchFamily="49" charset="0"/>
                <a:cs typeface="Consolas" panose="020B0609020204030204" pitchFamily="49" charset="0"/>
              </a:rPr>
              <a:t> programs. It also provides an abstraction within the kernel which allows different filesystem implementations to coexist</a:t>
            </a:r>
            <a:endParaRPr lang="en-US" sz="2000" b="1" dirty="0">
              <a:latin typeface="Consolas" panose="020B0609020204030204" pitchFamily="49" charset="0"/>
              <a:cs typeface="Consolas" panose="020B0609020204030204" pitchFamily="49" charset="0"/>
            </a:endParaRPr>
          </a:p>
          <a:p>
            <a:pPr marL="285750" indent="-285750">
              <a:buFont typeface="Arial" panose="020B0604020202020204" pitchFamily="34" charset="0"/>
              <a:buChar char="•"/>
            </a:pPr>
            <a:r>
              <a:rPr lang="en-US" sz="2000" b="1" dirty="0">
                <a:latin typeface="Consolas" panose="020B0609020204030204" pitchFamily="49" charset="0"/>
                <a:cs typeface="Consolas" panose="020B0609020204030204" pitchFamily="49" charset="0"/>
              </a:rPr>
              <a:t>Hardware architecture </a:t>
            </a:r>
            <a:r>
              <a:rPr lang="en-US" sz="2000" dirty="0">
                <a:latin typeface="Consolas" panose="020B0609020204030204" pitchFamily="49" charset="0"/>
                <a:cs typeface="Consolas" panose="020B0609020204030204" pitchFamily="49" charset="0"/>
              </a:rPr>
              <a:t>– implements platform specific code for kernel </a:t>
            </a:r>
          </a:p>
          <a:p>
            <a:pPr marL="285750" indent="-285750">
              <a:buFont typeface="Arial" panose="020B0604020202020204" pitchFamily="34" charset="0"/>
              <a:buChar char="•"/>
            </a:pPr>
            <a:r>
              <a:rPr lang="en-US" sz="2000" b="1" dirty="0">
                <a:latin typeface="Consolas" panose="020B0609020204030204" pitchFamily="49" charset="0"/>
                <a:cs typeface="Consolas" panose="020B0609020204030204" pitchFamily="49" charset="0"/>
              </a:rPr>
              <a:t>Other</a:t>
            </a:r>
            <a:r>
              <a:rPr lang="en-US" sz="2000" dirty="0">
                <a:latin typeface="Consolas" panose="020B0609020204030204" pitchFamily="49" charset="0"/>
                <a:cs typeface="Consolas" panose="020B0609020204030204" pitchFamily="49" charset="0"/>
              </a:rPr>
              <a:t> – power management, crypto, IPC, modules, </a:t>
            </a:r>
            <a:r>
              <a:rPr lang="en-US" sz="2000" dirty="0" err="1">
                <a:latin typeface="Consolas" panose="020B0609020204030204" pitchFamily="49" charset="0"/>
                <a:cs typeface="Consolas" panose="020B0609020204030204" pitchFamily="49" charset="0"/>
              </a:rPr>
              <a:t>init</a:t>
            </a:r>
            <a:r>
              <a:rPr lang="en-US" sz="2000" dirty="0">
                <a:latin typeface="Consolas" panose="020B0609020204030204" pitchFamily="49" charset="0"/>
                <a:cs typeface="Consolas" panose="020B0609020204030204" pitchFamily="49" charset="0"/>
              </a:rPr>
              <a:t>, interrupt handling</a:t>
            </a:r>
          </a:p>
        </p:txBody>
      </p:sp>
    </p:spTree>
    <p:extLst>
      <p:ext uri="{BB962C8B-B14F-4D97-AF65-F5344CB8AC3E}">
        <p14:creationId xmlns:p14="http://schemas.microsoft.com/office/powerpoint/2010/main" val="127947393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B38EB-B6FE-8247-A876-4FAFAFBB46CD}"/>
              </a:ext>
            </a:extLst>
          </p:cNvPr>
          <p:cNvSpPr>
            <a:spLocks noGrp="1"/>
          </p:cNvSpPr>
          <p:nvPr>
            <p:ph type="title"/>
          </p:nvPr>
        </p:nvSpPr>
        <p:spPr>
          <a:xfrm>
            <a:off x="-12453" y="1"/>
            <a:ext cx="12192001" cy="764704"/>
          </a:xfrm>
          <a:solidFill>
            <a:schemeClr val="bg2">
              <a:alpha val="40000"/>
            </a:schemeClr>
          </a:solidFill>
        </p:spPr>
        <p:txBody>
          <a:bodyPr/>
          <a:lstStyle/>
          <a:p>
            <a:r>
              <a:rPr lang="en-US" dirty="0">
                <a:solidFill>
                  <a:schemeClr val="tx1"/>
                </a:solidFill>
                <a:latin typeface="Consolas" panose="020B0609020204030204" pitchFamily="49" charset="0"/>
                <a:cs typeface="Consolas" panose="020B0609020204030204" pitchFamily="49" charset="0"/>
              </a:rPr>
              <a:t>Monolithic vs Micro-kernel</a:t>
            </a:r>
          </a:p>
        </p:txBody>
      </p:sp>
      <p:sp>
        <p:nvSpPr>
          <p:cNvPr id="3" name="TextBox 2">
            <a:extLst>
              <a:ext uri="{FF2B5EF4-FFF2-40B4-BE49-F238E27FC236}">
                <a16:creationId xmlns:a16="http://schemas.microsoft.com/office/drawing/2014/main" id="{5445ED0E-B085-ED4B-A91B-055F1BECCAAB}"/>
              </a:ext>
            </a:extLst>
          </p:cNvPr>
          <p:cNvSpPr txBox="1"/>
          <p:nvPr/>
        </p:nvSpPr>
        <p:spPr>
          <a:xfrm>
            <a:off x="263352" y="1196752"/>
            <a:ext cx="11377264" cy="4955203"/>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Consolas" panose="020B0609020204030204" pitchFamily="49" charset="0"/>
                <a:cs typeface="Consolas" panose="020B0609020204030204" pitchFamily="49" charset="0"/>
              </a:rPr>
              <a:t>A </a:t>
            </a:r>
            <a:r>
              <a:rPr lang="en-US" sz="2000" b="1" dirty="0">
                <a:latin typeface="Consolas" panose="020B0609020204030204" pitchFamily="49" charset="0"/>
                <a:cs typeface="Consolas" panose="020B0609020204030204" pitchFamily="49" charset="0"/>
              </a:rPr>
              <a:t>monolithic</a:t>
            </a:r>
            <a:r>
              <a:rPr lang="en-US" sz="2000" dirty="0">
                <a:latin typeface="Consolas" panose="020B0609020204030204" pitchFamily="49" charset="0"/>
                <a:cs typeface="Consolas" panose="020B0609020204030204" pitchFamily="49" charset="0"/>
              </a:rPr>
              <a:t> kernel is one where there is no access protection between the various kernel subsystems and where public functions can be directly called between various subsystems.</a:t>
            </a:r>
          </a:p>
          <a:p>
            <a:pPr marL="285750" indent="-285750">
              <a:buFont typeface="Arial" panose="020B0604020202020204" pitchFamily="34" charset="0"/>
              <a:buChar char="•"/>
            </a:pPr>
            <a:r>
              <a:rPr lang="en-US" sz="2000" dirty="0">
                <a:latin typeface="Consolas" panose="020B0609020204030204" pitchFamily="49" charset="0"/>
                <a:cs typeface="Consolas" panose="020B0609020204030204" pitchFamily="49" charset="0"/>
              </a:rPr>
              <a:t>Most monolithic kernels do enforce a logical separation between subsystems especially between the core kernel and device drivers with relatively strict APIs (but not necessarily fixed in stone) that must be used to access services offered by one subsystem or device drivers. This, of course, depends on the particular kernel implementation and the kernel’s architecture.</a:t>
            </a:r>
          </a:p>
          <a:p>
            <a:pPr marL="285750" indent="-285750">
              <a:buFont typeface="Arial" panose="020B0604020202020204" pitchFamily="34" charset="0"/>
              <a:buChar char="•"/>
            </a:pPr>
            <a:endParaRPr lang="en-US" dirty="0">
              <a:latin typeface="Consolas" panose="020B0609020204030204" pitchFamily="49" charset="0"/>
              <a:cs typeface="Consolas" panose="020B0609020204030204" pitchFamily="49" charset="0"/>
            </a:endParaRPr>
          </a:p>
          <a:p>
            <a:pPr marL="285750" indent="-285750">
              <a:buFont typeface="Arial" panose="020B0604020202020204" pitchFamily="34" charset="0"/>
              <a:buChar char="•"/>
            </a:pPr>
            <a:r>
              <a:rPr lang="en-US" sz="2000" dirty="0">
                <a:latin typeface="Consolas" panose="020B0609020204030204" pitchFamily="49" charset="0"/>
                <a:cs typeface="Consolas" panose="020B0609020204030204" pitchFamily="49" charset="0"/>
              </a:rPr>
              <a:t>A </a:t>
            </a:r>
            <a:r>
              <a:rPr lang="en-US" sz="2000" b="1" dirty="0">
                <a:latin typeface="Consolas" panose="020B0609020204030204" pitchFamily="49" charset="0"/>
                <a:cs typeface="Consolas" panose="020B0609020204030204" pitchFamily="49" charset="0"/>
              </a:rPr>
              <a:t>micro-kernel</a:t>
            </a:r>
            <a:r>
              <a:rPr lang="en-US" sz="2000" dirty="0">
                <a:latin typeface="Consolas" panose="020B0609020204030204" pitchFamily="49" charset="0"/>
                <a:cs typeface="Consolas" panose="020B0609020204030204" pitchFamily="49" charset="0"/>
              </a:rPr>
              <a:t> is one where large parts of the kernel are protected from each-other, usually running as services in user space. Because significant parts of the kernel are now running in user mode, the remaining code that runs in kernel mode is significantly smaller, hence micro-kernel term.</a:t>
            </a:r>
          </a:p>
          <a:p>
            <a:pPr marL="285750" indent="-285750">
              <a:buFont typeface="Arial" panose="020B0604020202020204" pitchFamily="34" charset="0"/>
              <a:buChar char="•"/>
            </a:pPr>
            <a:r>
              <a:rPr lang="en-US" sz="2000" dirty="0">
                <a:latin typeface="Consolas" panose="020B0609020204030204" pitchFamily="49" charset="0"/>
                <a:cs typeface="Consolas" panose="020B0609020204030204" pitchFamily="49" charset="0"/>
              </a:rPr>
              <a:t>One of the advantages of this architecture is that the services are isolated and hence bugs in one service won’t impact other services.</a:t>
            </a:r>
          </a:p>
          <a:p>
            <a:pPr marL="285750" indent="-285750">
              <a:buFont typeface="Arial" panose="020B0604020202020204" pitchFamily="34" charset="0"/>
              <a:buChar char="•"/>
            </a:pPr>
            <a:endParaRPr lang="en-US"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13969737"/>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1271</TotalTime>
  <Words>2062</Words>
  <Application>Microsoft Macintosh PowerPoint</Application>
  <PresentationFormat>Widescreen</PresentationFormat>
  <Paragraphs>203</Paragraphs>
  <Slides>19</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Consolas</vt:lpstr>
      <vt:lpstr>Wingdings</vt:lpstr>
      <vt:lpstr>Office Theme</vt:lpstr>
      <vt:lpstr>Linux Device Drivers</vt:lpstr>
      <vt:lpstr>Questions to answer on this lection</vt:lpstr>
      <vt:lpstr>PowerPoint Presentation</vt:lpstr>
      <vt:lpstr>PowerPoint Presentation</vt:lpstr>
      <vt:lpstr>Linux Kernel features</vt:lpstr>
      <vt:lpstr>Linux Kernel features</vt:lpstr>
      <vt:lpstr>Linux Kernel considerations</vt:lpstr>
      <vt:lpstr>Linux Kernel subsystems</vt:lpstr>
      <vt:lpstr>Monolithic vs Micro-kernel</vt:lpstr>
      <vt:lpstr>Monolithic vs Microkernel</vt:lpstr>
      <vt:lpstr>Monolithic vs Microkernel</vt:lpstr>
      <vt:lpstr>Linux Kernel Modules</vt:lpstr>
      <vt:lpstr>Linux Kernel Modules</vt:lpstr>
      <vt:lpstr>PowerPoint Presentation</vt:lpstr>
      <vt:lpstr>Device drivers types</vt:lpstr>
      <vt:lpstr>Character device drivers</vt:lpstr>
      <vt:lpstr>Character device drivers</vt:lpstr>
      <vt:lpstr>Everything is a file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Linux Device Drivers</dc:title>
  <dc:creator>Roman Okhrimenko</dc:creator>
  <cp:lastModifiedBy>Roman Okhrimenko</cp:lastModifiedBy>
  <cp:revision>68</cp:revision>
  <dcterms:created xsi:type="dcterms:W3CDTF">2019-11-07T20:18:55Z</dcterms:created>
  <dcterms:modified xsi:type="dcterms:W3CDTF">2019-11-09T09:02:19Z</dcterms:modified>
</cp:coreProperties>
</file>